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omments/modernComment_14A_1DD959EB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5"/>
  </p:notesMasterIdLst>
  <p:sldIdLst>
    <p:sldId id="268" r:id="rId2"/>
    <p:sldId id="257" r:id="rId3"/>
    <p:sldId id="269" r:id="rId4"/>
    <p:sldId id="270" r:id="rId5"/>
    <p:sldId id="272" r:id="rId6"/>
    <p:sldId id="273" r:id="rId7"/>
    <p:sldId id="274" r:id="rId8"/>
    <p:sldId id="327" r:id="rId9"/>
    <p:sldId id="362" r:id="rId10"/>
    <p:sldId id="326" r:id="rId11"/>
    <p:sldId id="363" r:id="rId12"/>
    <p:sldId id="332" r:id="rId13"/>
    <p:sldId id="364" r:id="rId14"/>
    <p:sldId id="355" r:id="rId15"/>
    <p:sldId id="357" r:id="rId16"/>
    <p:sldId id="358" r:id="rId17"/>
    <p:sldId id="359" r:id="rId18"/>
    <p:sldId id="360" r:id="rId19"/>
    <p:sldId id="361" r:id="rId20"/>
    <p:sldId id="349" r:id="rId21"/>
    <p:sldId id="339" r:id="rId22"/>
    <p:sldId id="338" r:id="rId23"/>
    <p:sldId id="345" r:id="rId24"/>
    <p:sldId id="340" r:id="rId25"/>
    <p:sldId id="329" r:id="rId26"/>
    <p:sldId id="328" r:id="rId27"/>
    <p:sldId id="265" r:id="rId28"/>
    <p:sldId id="365" r:id="rId29"/>
    <p:sldId id="330" r:id="rId30"/>
    <p:sldId id="347" r:id="rId31"/>
    <p:sldId id="334" r:id="rId32"/>
    <p:sldId id="336" r:id="rId33"/>
    <p:sldId id="337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FA53B0B-8974-4452-8DAF-B9E9EB397AE2}">
          <p14:sldIdLst>
            <p14:sldId id="268"/>
            <p14:sldId id="257"/>
            <p14:sldId id="269"/>
            <p14:sldId id="270"/>
            <p14:sldId id="272"/>
            <p14:sldId id="273"/>
            <p14:sldId id="274"/>
            <p14:sldId id="327"/>
            <p14:sldId id="362"/>
            <p14:sldId id="326"/>
            <p14:sldId id="363"/>
            <p14:sldId id="332"/>
            <p14:sldId id="364"/>
            <p14:sldId id="355"/>
            <p14:sldId id="357"/>
            <p14:sldId id="358"/>
            <p14:sldId id="359"/>
            <p14:sldId id="360"/>
            <p14:sldId id="361"/>
            <p14:sldId id="349"/>
            <p14:sldId id="339"/>
            <p14:sldId id="338"/>
            <p14:sldId id="345"/>
            <p14:sldId id="340"/>
            <p14:sldId id="329"/>
            <p14:sldId id="328"/>
            <p14:sldId id="265"/>
            <p14:sldId id="365"/>
            <p14:sldId id="330"/>
            <p14:sldId id="347"/>
            <p14:sldId id="334"/>
            <p14:sldId id="336"/>
            <p14:sldId id="33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67D4390-54A0-0768-AC06-B47795714445}" name="Jean Kim" initials="JK" userId="S::JKim@psrc.org::041b93ce-993b-4e54-9a9d-3208d3b22a05" providerId="AD"/>
  <p188:author id="{8B27A2BF-271F-E939-D36A-06E81ABA4E10}" name="Allie Perez" initials="AP" userId="S::APerez@psrc.org::b4672f5d-b7e1-47d1-8996-c12053e7390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74820" autoAdjust="0"/>
  </p:normalViewPr>
  <p:slideViewPr>
    <p:cSldViewPr snapToGrid="0">
      <p:cViewPr varScale="1">
        <p:scale>
          <a:sx n="50" d="100"/>
          <a:sy n="50" d="100"/>
        </p:scale>
        <p:origin x="69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modernComment_14A_1DD959E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CBA5286-F124-468D-B11A-1E026E2E2FCA}" authorId="{167D4390-54A0-0768-AC06-B47795714445}" created="2024-09-16T18:18:21.267">
    <pc:sldMkLst xmlns:pc="http://schemas.microsoft.com/office/powerpoint/2013/main/command">
      <pc:docMk/>
      <pc:sldMk cId="2941991876" sldId="330"/>
    </pc:sldMkLst>
    <p188:txBody>
      <a:bodyPr/>
      <a:lstStyle/>
      <a:p>
        <a:r>
          <a:rPr lang="en-US"/>
          <a:t>How does this look like for priority populations, like older adults? Do we see similar trends in those groups?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132E82-9319-4E9F-815B-1954A96464F3}" type="doc">
      <dgm:prSet loTypeId="urn:microsoft.com/office/officeart/2005/8/layout/hProcess9" loCatId="process" qsTypeId="urn:microsoft.com/office/officeart/2005/8/quickstyle/simple1" qsCatId="simple" csTypeId="urn:microsoft.com/office/officeart/2005/8/colors/colorful5" csCatId="colorful" phldr="1"/>
      <dgm:spPr/>
    </dgm:pt>
    <dgm:pt modelId="{A13FFC68-AF33-4BA5-9876-1B80F84B055E}">
      <dgm:prSet phldrT="[Text]"/>
      <dgm:spPr>
        <a:xfrm>
          <a:off x="1003" y="1018222"/>
          <a:ext cx="711533" cy="1357630"/>
        </a:xfrm>
        <a:prstGeom prst="roundRect">
          <a:avLst/>
        </a:prstGeo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1961</a:t>
          </a:r>
        </a:p>
      </dgm:t>
    </dgm:pt>
    <dgm:pt modelId="{301742E0-63AE-4416-BE9D-4E8B86F90657}" type="parTrans" cxnId="{35B626B1-6370-40BD-A43A-C3879416A175}">
      <dgm:prSet/>
      <dgm:spPr/>
      <dgm:t>
        <a:bodyPr/>
        <a:lstStyle/>
        <a:p>
          <a:endParaRPr lang="en-US"/>
        </a:p>
      </dgm:t>
    </dgm:pt>
    <dgm:pt modelId="{8A3F6C67-39CB-47E1-80F7-FBF0AD752F67}" type="sibTrans" cxnId="{35B626B1-6370-40BD-A43A-C3879416A175}">
      <dgm:prSet/>
      <dgm:spPr/>
      <dgm:t>
        <a:bodyPr/>
        <a:lstStyle/>
        <a:p>
          <a:endParaRPr lang="en-US"/>
        </a:p>
      </dgm:t>
    </dgm:pt>
    <dgm:pt modelId="{10EA6FF7-D5F0-4124-B21C-5AF5C9C2138D}">
      <dgm:prSet phldrT="[Text]"/>
      <dgm:spPr>
        <a:xfrm>
          <a:off x="772712" y="1018222"/>
          <a:ext cx="711533" cy="1357630"/>
        </a:xfrm>
        <a:prstGeom prst="roundRect">
          <a:avLst/>
        </a:prstGeom>
        <a:solidFill>
          <a:srgbClr val="4BACC6">
            <a:hueOff val="-1241735"/>
            <a:satOff val="4976"/>
            <a:lumOff val="1078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1971</a:t>
          </a:r>
        </a:p>
      </dgm:t>
    </dgm:pt>
    <dgm:pt modelId="{6DC95DDC-105E-4BB3-A639-0992FECA6D09}" type="parTrans" cxnId="{CD0B78D3-9A9F-499D-A50B-86637B6868B9}">
      <dgm:prSet/>
      <dgm:spPr/>
      <dgm:t>
        <a:bodyPr/>
        <a:lstStyle/>
        <a:p>
          <a:endParaRPr lang="en-US"/>
        </a:p>
      </dgm:t>
    </dgm:pt>
    <dgm:pt modelId="{097BB06C-A003-47C5-A22E-9AD610C9BCD0}" type="sibTrans" cxnId="{CD0B78D3-9A9F-499D-A50B-86637B6868B9}">
      <dgm:prSet/>
      <dgm:spPr/>
      <dgm:t>
        <a:bodyPr/>
        <a:lstStyle/>
        <a:p>
          <a:endParaRPr lang="en-US"/>
        </a:p>
      </dgm:t>
    </dgm:pt>
    <dgm:pt modelId="{71BF386A-6F72-41C3-86BE-03E1EC3BED4C}">
      <dgm:prSet phldrT="[Text]"/>
      <dgm:spPr>
        <a:xfrm>
          <a:off x="1544422" y="1018222"/>
          <a:ext cx="711533" cy="1357630"/>
        </a:xfrm>
        <a:prstGeom prst="roundRect">
          <a:avLst/>
        </a:prstGeom>
        <a:solidFill>
          <a:srgbClr val="4BACC6">
            <a:hueOff val="-2483469"/>
            <a:satOff val="9953"/>
            <a:lumOff val="2157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1988</a:t>
          </a:r>
        </a:p>
      </dgm:t>
    </dgm:pt>
    <dgm:pt modelId="{3C6CA935-1F39-4A26-968A-0AD0B140C076}" type="parTrans" cxnId="{B08319A7-283E-45CA-95EF-8D4ECD8822ED}">
      <dgm:prSet/>
      <dgm:spPr/>
      <dgm:t>
        <a:bodyPr/>
        <a:lstStyle/>
        <a:p>
          <a:endParaRPr lang="en-US"/>
        </a:p>
      </dgm:t>
    </dgm:pt>
    <dgm:pt modelId="{27E5864F-D9DC-4A93-B437-F9CBE42EC8E0}" type="sibTrans" cxnId="{B08319A7-283E-45CA-95EF-8D4ECD8822ED}">
      <dgm:prSet/>
      <dgm:spPr/>
      <dgm:t>
        <a:bodyPr/>
        <a:lstStyle/>
        <a:p>
          <a:endParaRPr lang="en-US"/>
        </a:p>
      </dgm:t>
    </dgm:pt>
    <dgm:pt modelId="{7DB00C44-A07D-4A3C-BB2B-0DD6AE798FD2}">
      <dgm:prSet phldrT="[Text]"/>
      <dgm:spPr>
        <a:xfrm>
          <a:off x="2316131" y="1018222"/>
          <a:ext cx="1366108" cy="1357630"/>
        </a:xfrm>
        <a:prstGeom prst="roundRect">
          <a:avLst/>
        </a:prstGeom>
        <a:solidFill>
          <a:srgbClr val="4BACC6">
            <a:hueOff val="-3725204"/>
            <a:satOff val="14929"/>
            <a:lumOff val="3235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1989-2002</a:t>
          </a:r>
        </a:p>
      </dgm:t>
    </dgm:pt>
    <dgm:pt modelId="{820DF4DA-017A-475C-8B51-05035442797B}" type="parTrans" cxnId="{19FDFEAE-24CC-430F-B4FC-AFF88F132F6E}">
      <dgm:prSet/>
      <dgm:spPr/>
      <dgm:t>
        <a:bodyPr/>
        <a:lstStyle/>
        <a:p>
          <a:endParaRPr lang="en-US"/>
        </a:p>
      </dgm:t>
    </dgm:pt>
    <dgm:pt modelId="{1E2571CF-B3B6-4003-9606-5D5C63AC8A42}" type="sibTrans" cxnId="{19FDFEAE-24CC-430F-B4FC-AFF88F132F6E}">
      <dgm:prSet/>
      <dgm:spPr/>
      <dgm:t>
        <a:bodyPr/>
        <a:lstStyle/>
        <a:p>
          <a:endParaRPr lang="en-US"/>
        </a:p>
      </dgm:t>
    </dgm:pt>
    <dgm:pt modelId="{1FFE1E21-7D8F-4DED-B6A3-39301F6DAD3A}">
      <dgm:prSet phldrT="[Text]"/>
      <dgm:spPr>
        <a:xfrm>
          <a:off x="3742416" y="1018222"/>
          <a:ext cx="711533" cy="1357630"/>
        </a:xfrm>
        <a:prstGeom prst="roundRect">
          <a:avLst/>
        </a:prstGeom>
        <a:solidFill>
          <a:srgbClr val="4BACC6">
            <a:hueOff val="-4966938"/>
            <a:satOff val="19906"/>
            <a:lumOff val="4314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1999</a:t>
          </a:r>
        </a:p>
      </dgm:t>
    </dgm:pt>
    <dgm:pt modelId="{74C578D9-3354-4782-A4D1-AE6B1B2C2A0D}" type="parTrans" cxnId="{B3420549-BE88-4114-97D1-7A6E18515E75}">
      <dgm:prSet/>
      <dgm:spPr/>
      <dgm:t>
        <a:bodyPr/>
        <a:lstStyle/>
        <a:p>
          <a:endParaRPr lang="en-US"/>
        </a:p>
      </dgm:t>
    </dgm:pt>
    <dgm:pt modelId="{8E511D4D-EC20-43C5-B95F-8B800FCD27A7}" type="sibTrans" cxnId="{B3420549-BE88-4114-97D1-7A6E18515E75}">
      <dgm:prSet/>
      <dgm:spPr/>
      <dgm:t>
        <a:bodyPr/>
        <a:lstStyle/>
        <a:p>
          <a:endParaRPr lang="en-US"/>
        </a:p>
      </dgm:t>
    </dgm:pt>
    <dgm:pt modelId="{80B1ADF9-65D2-4766-AA91-77BAA175803B}">
      <dgm:prSet phldrT="[Text]"/>
      <dgm:spPr>
        <a:xfrm>
          <a:off x="4514126" y="1018222"/>
          <a:ext cx="711533" cy="1357630"/>
        </a:xfrm>
        <a:prstGeom prst="roundRect">
          <a:avLst/>
        </a:prstGeom>
        <a:solidFill>
          <a:srgbClr val="4BACC6">
            <a:hueOff val="-6208672"/>
            <a:satOff val="24882"/>
            <a:lumOff val="5392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2006</a:t>
          </a:r>
        </a:p>
      </dgm:t>
    </dgm:pt>
    <dgm:pt modelId="{A3D84246-CC76-44F5-BDE1-258CD1F72C47}" type="parTrans" cxnId="{86856B23-89F8-48BB-A72A-05840358E382}">
      <dgm:prSet/>
      <dgm:spPr/>
      <dgm:t>
        <a:bodyPr/>
        <a:lstStyle/>
        <a:p>
          <a:endParaRPr lang="en-US"/>
        </a:p>
      </dgm:t>
    </dgm:pt>
    <dgm:pt modelId="{4BA0B890-7396-495B-9E5F-0D90FDCF4A02}" type="sibTrans" cxnId="{86856B23-89F8-48BB-A72A-05840358E382}">
      <dgm:prSet/>
      <dgm:spPr/>
      <dgm:t>
        <a:bodyPr/>
        <a:lstStyle/>
        <a:p>
          <a:endParaRPr lang="en-US"/>
        </a:p>
      </dgm:t>
    </dgm:pt>
    <dgm:pt modelId="{3C0F5474-359A-4C3F-A05C-9F14D919A359}">
      <dgm:prSet phldrT="[Text]"/>
      <dgm:spPr>
        <a:xfrm>
          <a:off x="5285835" y="1018222"/>
          <a:ext cx="711533" cy="1357630"/>
        </a:xfrm>
        <a:prstGeom prst="roundRect">
          <a:avLst/>
        </a:prstGeom>
        <a:solidFill>
          <a:srgbClr val="4BACC6">
            <a:hueOff val="-7450407"/>
            <a:satOff val="29858"/>
            <a:lumOff val="6471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>
            <a:buNone/>
          </a:pPr>
          <a:r>
            <a:rPr lang="en-US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2014-2015</a:t>
          </a:r>
        </a:p>
      </dgm:t>
    </dgm:pt>
    <dgm:pt modelId="{32B82B2F-3D55-48C8-B2EE-390E49E80894}" type="parTrans" cxnId="{17CDC977-D16F-4721-A38B-AE6C7236B036}">
      <dgm:prSet/>
      <dgm:spPr/>
      <dgm:t>
        <a:bodyPr/>
        <a:lstStyle/>
        <a:p>
          <a:endParaRPr lang="en-US"/>
        </a:p>
      </dgm:t>
    </dgm:pt>
    <dgm:pt modelId="{CF67BC6C-B05C-45C1-A5D6-315B64BD6C7C}" type="sibTrans" cxnId="{17CDC977-D16F-4721-A38B-AE6C7236B036}">
      <dgm:prSet/>
      <dgm:spPr/>
      <dgm:t>
        <a:bodyPr/>
        <a:lstStyle/>
        <a:p>
          <a:endParaRPr lang="en-US"/>
        </a:p>
      </dgm:t>
    </dgm:pt>
    <dgm:pt modelId="{48743699-81E3-4FC5-8739-2F326CB4F563}">
      <dgm:prSet phldrT="[Text]"/>
      <dgm:spPr>
        <a:xfrm>
          <a:off x="6057545" y="1018222"/>
          <a:ext cx="1069292" cy="1357630"/>
        </a:xfrm>
        <a:prstGeom prst="roundRect">
          <a:avLst/>
        </a:prstGeom>
        <a:solidFill>
          <a:srgbClr val="4BACC6">
            <a:hueOff val="-8692142"/>
            <a:satOff val="34835"/>
            <a:lumOff val="7549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>
            <a:buNone/>
          </a:pPr>
          <a:r>
            <a:rPr lang="en-US" baseline="0">
              <a:solidFill>
                <a:srgbClr val="EEECE1"/>
              </a:solidFill>
              <a:latin typeface="Pragmatica Cond Bold" panose="020B0706040502020204" pitchFamily="34" charset="0"/>
              <a:ea typeface="+mn-ea"/>
              <a:cs typeface="+mn-cs"/>
            </a:rPr>
            <a:t>2017 2019 2021</a:t>
          </a:r>
          <a:endParaRPr lang="en-US" baseline="0" dirty="0">
            <a:solidFill>
              <a:srgbClr val="EEECE1"/>
            </a:solidFill>
            <a:latin typeface="Pragmatica Cond Bold" panose="020B0706040502020204" pitchFamily="34" charset="0"/>
            <a:ea typeface="+mn-ea"/>
            <a:cs typeface="+mn-cs"/>
          </a:endParaRPr>
        </a:p>
      </dgm:t>
    </dgm:pt>
    <dgm:pt modelId="{19CE178D-D721-466F-ACD3-A7ADA4222BCF}" type="parTrans" cxnId="{72D9CD58-51D4-41DC-9701-C71B8E6CE856}">
      <dgm:prSet/>
      <dgm:spPr/>
      <dgm:t>
        <a:bodyPr/>
        <a:lstStyle/>
        <a:p>
          <a:endParaRPr lang="en-US"/>
        </a:p>
      </dgm:t>
    </dgm:pt>
    <dgm:pt modelId="{C68DF2EA-9197-473A-8008-AA05D18D6E83}" type="sibTrans" cxnId="{72D9CD58-51D4-41DC-9701-C71B8E6CE856}">
      <dgm:prSet/>
      <dgm:spPr/>
      <dgm:t>
        <a:bodyPr/>
        <a:lstStyle/>
        <a:p>
          <a:endParaRPr lang="en-US"/>
        </a:p>
      </dgm:t>
    </dgm:pt>
    <dgm:pt modelId="{FF3AFAFA-9D9D-48A3-9B6C-348E370DB193}">
      <dgm:prSet phldrT="[Text]"/>
      <dgm:spPr>
        <a:xfrm>
          <a:off x="7187014" y="1018222"/>
          <a:ext cx="1069292" cy="1357630"/>
        </a:xfrm>
        <a:prstGeom prst="roundRect">
          <a:avLst/>
        </a:prstGeo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>
            <a:spcAft>
              <a:spcPts val="0"/>
            </a:spcAft>
            <a:buNone/>
          </a:pPr>
          <a:r>
            <a:rPr lang="en-US" baseline="0" dirty="0">
              <a:solidFill>
                <a:sysClr val="windowText" lastClr="000000"/>
              </a:solidFill>
              <a:latin typeface="Pragmatica Cond Bold" panose="020B0706040502020204" pitchFamily="34" charset="0"/>
              <a:ea typeface="+mn-ea"/>
              <a:cs typeface="+mn-cs"/>
            </a:rPr>
            <a:t>2023</a:t>
          </a:r>
        </a:p>
        <a:p>
          <a:pPr>
            <a:spcAft>
              <a:spcPts val="0"/>
            </a:spcAft>
            <a:buNone/>
          </a:pPr>
          <a:r>
            <a:rPr lang="en-US" baseline="0" dirty="0">
              <a:solidFill>
                <a:sysClr val="windowText" lastClr="000000"/>
              </a:solidFill>
              <a:latin typeface="Pragmatica Cond Bold" panose="020B0706040502020204" pitchFamily="34" charset="0"/>
              <a:ea typeface="+mn-ea"/>
              <a:cs typeface="+mn-cs"/>
            </a:rPr>
            <a:t>2025</a:t>
          </a:r>
        </a:p>
        <a:p>
          <a:pPr>
            <a:spcAft>
              <a:spcPts val="0"/>
            </a:spcAft>
            <a:buNone/>
          </a:pPr>
          <a:r>
            <a:rPr lang="en-US" baseline="0" dirty="0">
              <a:solidFill>
                <a:sysClr val="windowText" lastClr="000000"/>
              </a:solidFill>
              <a:latin typeface="Pragmatica Cond Bold" panose="020B0706040502020204" pitchFamily="34" charset="0"/>
              <a:ea typeface="+mn-ea"/>
              <a:cs typeface="+mn-cs"/>
            </a:rPr>
            <a:t>2027</a:t>
          </a:r>
        </a:p>
        <a:p>
          <a:pPr>
            <a:spcAft>
              <a:spcPts val="0"/>
            </a:spcAft>
            <a:buNone/>
          </a:pPr>
          <a:r>
            <a:rPr lang="en-US" baseline="0" dirty="0">
              <a:solidFill>
                <a:sysClr val="windowText" lastClr="000000"/>
              </a:solidFill>
              <a:latin typeface="Pragmatica Cond Bold" panose="020B0706040502020204" pitchFamily="34" charset="0"/>
              <a:ea typeface="+mn-ea"/>
              <a:cs typeface="+mn-cs"/>
            </a:rPr>
            <a:t>2029</a:t>
          </a:r>
        </a:p>
      </dgm:t>
    </dgm:pt>
    <dgm:pt modelId="{0C4ECAA5-F591-4CDD-B134-D4D87D969061}" type="parTrans" cxnId="{11DB621C-6B70-4787-A5A7-C9E8246D9DEB}">
      <dgm:prSet/>
      <dgm:spPr/>
      <dgm:t>
        <a:bodyPr/>
        <a:lstStyle/>
        <a:p>
          <a:endParaRPr lang="en-US"/>
        </a:p>
      </dgm:t>
    </dgm:pt>
    <dgm:pt modelId="{507117F8-A4DB-4C6A-9C7F-53D5B910884C}" type="sibTrans" cxnId="{11DB621C-6B70-4787-A5A7-C9E8246D9DEB}">
      <dgm:prSet/>
      <dgm:spPr/>
      <dgm:t>
        <a:bodyPr/>
        <a:lstStyle/>
        <a:p>
          <a:endParaRPr lang="en-US"/>
        </a:p>
      </dgm:t>
    </dgm:pt>
    <dgm:pt modelId="{86E8BCC9-3A00-4BB2-A447-547C9456A145}" type="pres">
      <dgm:prSet presAssocID="{D0132E82-9319-4E9F-815B-1954A96464F3}" presName="CompostProcess" presStyleCnt="0">
        <dgm:presLayoutVars>
          <dgm:dir/>
          <dgm:resizeHandles val="exact"/>
        </dgm:presLayoutVars>
      </dgm:prSet>
      <dgm:spPr/>
    </dgm:pt>
    <dgm:pt modelId="{3B7D6571-946C-41B6-840A-892CFE83B62F}" type="pres">
      <dgm:prSet presAssocID="{D0132E82-9319-4E9F-815B-1954A96464F3}" presName="arrow" presStyleLbl="bgShp" presStyleIdx="0" presStyleCnt="1"/>
      <dgm:spPr>
        <a:xfrm>
          <a:off x="619298" y="0"/>
          <a:ext cx="7018713" cy="3394075"/>
        </a:xfrm>
        <a:prstGeom prst="right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</dgm:pt>
    <dgm:pt modelId="{5D54A04B-E0B0-4224-A65B-E60ED90A1136}" type="pres">
      <dgm:prSet presAssocID="{D0132E82-9319-4E9F-815B-1954A96464F3}" presName="linearProcess" presStyleCnt="0"/>
      <dgm:spPr/>
    </dgm:pt>
    <dgm:pt modelId="{1CCEC0BD-EA31-4792-8FD0-1C90DC586D1D}" type="pres">
      <dgm:prSet presAssocID="{A13FFC68-AF33-4BA5-9876-1B80F84B055E}" presName="textNode" presStyleLbl="node1" presStyleIdx="0" presStyleCnt="9">
        <dgm:presLayoutVars>
          <dgm:bulletEnabled val="1"/>
        </dgm:presLayoutVars>
      </dgm:prSet>
      <dgm:spPr/>
    </dgm:pt>
    <dgm:pt modelId="{72EB0681-5B5C-40EA-A6D2-8C1269936A15}" type="pres">
      <dgm:prSet presAssocID="{8A3F6C67-39CB-47E1-80F7-FBF0AD752F67}" presName="sibTrans" presStyleCnt="0"/>
      <dgm:spPr/>
    </dgm:pt>
    <dgm:pt modelId="{D9910013-43F9-41F8-92CA-DE24B49B4EC6}" type="pres">
      <dgm:prSet presAssocID="{10EA6FF7-D5F0-4124-B21C-5AF5C9C2138D}" presName="textNode" presStyleLbl="node1" presStyleIdx="1" presStyleCnt="9">
        <dgm:presLayoutVars>
          <dgm:bulletEnabled val="1"/>
        </dgm:presLayoutVars>
      </dgm:prSet>
      <dgm:spPr/>
    </dgm:pt>
    <dgm:pt modelId="{72CEF126-9E38-4C23-AAD7-B30E8749DBF7}" type="pres">
      <dgm:prSet presAssocID="{097BB06C-A003-47C5-A22E-9AD610C9BCD0}" presName="sibTrans" presStyleCnt="0"/>
      <dgm:spPr/>
    </dgm:pt>
    <dgm:pt modelId="{E9A5C67F-D014-455C-BCCF-D4D34CD1A77B}" type="pres">
      <dgm:prSet presAssocID="{71BF386A-6F72-41C3-86BE-03E1EC3BED4C}" presName="textNode" presStyleLbl="node1" presStyleIdx="2" presStyleCnt="9">
        <dgm:presLayoutVars>
          <dgm:bulletEnabled val="1"/>
        </dgm:presLayoutVars>
      </dgm:prSet>
      <dgm:spPr/>
    </dgm:pt>
    <dgm:pt modelId="{369A58D8-A14A-41F6-9F8B-0F12E82269C1}" type="pres">
      <dgm:prSet presAssocID="{27E5864F-D9DC-4A93-B437-F9CBE42EC8E0}" presName="sibTrans" presStyleCnt="0"/>
      <dgm:spPr/>
    </dgm:pt>
    <dgm:pt modelId="{F83CF48E-A528-4E21-97DD-3A3D7CF19698}" type="pres">
      <dgm:prSet presAssocID="{7DB00C44-A07D-4A3C-BB2B-0DD6AE798FD2}" presName="textNode" presStyleLbl="node1" presStyleIdx="3" presStyleCnt="9" custScaleX="191995">
        <dgm:presLayoutVars>
          <dgm:bulletEnabled val="1"/>
        </dgm:presLayoutVars>
      </dgm:prSet>
      <dgm:spPr/>
    </dgm:pt>
    <dgm:pt modelId="{D345E774-A419-4C8E-AA76-938D5996C9F7}" type="pres">
      <dgm:prSet presAssocID="{1E2571CF-B3B6-4003-9606-5D5C63AC8A42}" presName="sibTrans" presStyleCnt="0"/>
      <dgm:spPr/>
    </dgm:pt>
    <dgm:pt modelId="{45D0373F-7798-4FA9-B55B-6AF2C377D9B9}" type="pres">
      <dgm:prSet presAssocID="{1FFE1E21-7D8F-4DED-B6A3-39301F6DAD3A}" presName="textNode" presStyleLbl="node1" presStyleIdx="4" presStyleCnt="9">
        <dgm:presLayoutVars>
          <dgm:bulletEnabled val="1"/>
        </dgm:presLayoutVars>
      </dgm:prSet>
      <dgm:spPr/>
    </dgm:pt>
    <dgm:pt modelId="{10B7CE63-B3E9-457E-A7ED-F3AD48FC22B4}" type="pres">
      <dgm:prSet presAssocID="{8E511D4D-EC20-43C5-B95F-8B800FCD27A7}" presName="sibTrans" presStyleCnt="0"/>
      <dgm:spPr/>
    </dgm:pt>
    <dgm:pt modelId="{7D2911CF-1DA0-4B2F-AE0F-145B0EBF7FF4}" type="pres">
      <dgm:prSet presAssocID="{80B1ADF9-65D2-4766-AA91-77BAA175803B}" presName="textNode" presStyleLbl="node1" presStyleIdx="5" presStyleCnt="9">
        <dgm:presLayoutVars>
          <dgm:bulletEnabled val="1"/>
        </dgm:presLayoutVars>
      </dgm:prSet>
      <dgm:spPr/>
    </dgm:pt>
    <dgm:pt modelId="{EE9ACD72-4DE5-46B8-9B04-39A9923A92EE}" type="pres">
      <dgm:prSet presAssocID="{4BA0B890-7396-495B-9E5F-0D90FDCF4A02}" presName="sibTrans" presStyleCnt="0"/>
      <dgm:spPr/>
    </dgm:pt>
    <dgm:pt modelId="{AF209C6C-5E74-4A2D-A397-8B716AF19811}" type="pres">
      <dgm:prSet presAssocID="{3C0F5474-359A-4C3F-A05C-9F14D919A359}" presName="textNode" presStyleLbl="node1" presStyleIdx="6" presStyleCnt="9">
        <dgm:presLayoutVars>
          <dgm:bulletEnabled val="1"/>
        </dgm:presLayoutVars>
      </dgm:prSet>
      <dgm:spPr/>
    </dgm:pt>
    <dgm:pt modelId="{343E5734-7966-4FE7-895C-8D2CD47EA95C}" type="pres">
      <dgm:prSet presAssocID="{CF67BC6C-B05C-45C1-A5D6-315B64BD6C7C}" presName="sibTrans" presStyleCnt="0"/>
      <dgm:spPr/>
    </dgm:pt>
    <dgm:pt modelId="{B263EABE-01C8-48A7-AEED-A684A780E33B}" type="pres">
      <dgm:prSet presAssocID="{48743699-81E3-4FC5-8739-2F326CB4F563}" presName="textNode" presStyleLbl="node1" presStyleIdx="7" presStyleCnt="9" custScaleX="150280">
        <dgm:presLayoutVars>
          <dgm:bulletEnabled val="1"/>
        </dgm:presLayoutVars>
      </dgm:prSet>
      <dgm:spPr/>
    </dgm:pt>
    <dgm:pt modelId="{2C869438-BE8C-4958-8B7C-257183AF8D7E}" type="pres">
      <dgm:prSet presAssocID="{C68DF2EA-9197-473A-8008-AA05D18D6E83}" presName="sibTrans" presStyleCnt="0"/>
      <dgm:spPr/>
    </dgm:pt>
    <dgm:pt modelId="{8C8E114C-C721-4EA2-A335-94671AB6ED5E}" type="pres">
      <dgm:prSet presAssocID="{FF3AFAFA-9D9D-48A3-9B6C-348E370DB193}" presName="textNode" presStyleLbl="node1" presStyleIdx="8" presStyleCnt="9" custScaleX="150280">
        <dgm:presLayoutVars>
          <dgm:bulletEnabled val="1"/>
        </dgm:presLayoutVars>
      </dgm:prSet>
      <dgm:spPr/>
    </dgm:pt>
  </dgm:ptLst>
  <dgm:cxnLst>
    <dgm:cxn modelId="{11DB621C-6B70-4787-A5A7-C9E8246D9DEB}" srcId="{D0132E82-9319-4E9F-815B-1954A96464F3}" destId="{FF3AFAFA-9D9D-48A3-9B6C-348E370DB193}" srcOrd="8" destOrd="0" parTransId="{0C4ECAA5-F591-4CDD-B134-D4D87D969061}" sibTransId="{507117F8-A4DB-4C6A-9C7F-53D5B910884C}"/>
    <dgm:cxn modelId="{1413A81E-5397-4D90-8330-85CFA4220EF4}" type="presOf" srcId="{D0132E82-9319-4E9F-815B-1954A96464F3}" destId="{86E8BCC9-3A00-4BB2-A447-547C9456A145}" srcOrd="0" destOrd="0" presId="urn:microsoft.com/office/officeart/2005/8/layout/hProcess9"/>
    <dgm:cxn modelId="{86856B23-89F8-48BB-A72A-05840358E382}" srcId="{D0132E82-9319-4E9F-815B-1954A96464F3}" destId="{80B1ADF9-65D2-4766-AA91-77BAA175803B}" srcOrd="5" destOrd="0" parTransId="{A3D84246-CC76-44F5-BDE1-258CD1F72C47}" sibTransId="{4BA0B890-7396-495B-9E5F-0D90FDCF4A02}"/>
    <dgm:cxn modelId="{99912E68-D2DF-4188-9A75-CA711791EEC4}" type="presOf" srcId="{48743699-81E3-4FC5-8739-2F326CB4F563}" destId="{B263EABE-01C8-48A7-AEED-A684A780E33B}" srcOrd="0" destOrd="0" presId="urn:microsoft.com/office/officeart/2005/8/layout/hProcess9"/>
    <dgm:cxn modelId="{B3420549-BE88-4114-97D1-7A6E18515E75}" srcId="{D0132E82-9319-4E9F-815B-1954A96464F3}" destId="{1FFE1E21-7D8F-4DED-B6A3-39301F6DAD3A}" srcOrd="4" destOrd="0" parTransId="{74C578D9-3354-4782-A4D1-AE6B1B2C2A0D}" sibTransId="{8E511D4D-EC20-43C5-B95F-8B800FCD27A7}"/>
    <dgm:cxn modelId="{4866FE6F-FC8B-4038-BFD6-88315C4A8C02}" type="presOf" srcId="{10EA6FF7-D5F0-4124-B21C-5AF5C9C2138D}" destId="{D9910013-43F9-41F8-92CA-DE24B49B4EC6}" srcOrd="0" destOrd="0" presId="urn:microsoft.com/office/officeart/2005/8/layout/hProcess9"/>
    <dgm:cxn modelId="{17CDC977-D16F-4721-A38B-AE6C7236B036}" srcId="{D0132E82-9319-4E9F-815B-1954A96464F3}" destId="{3C0F5474-359A-4C3F-A05C-9F14D919A359}" srcOrd="6" destOrd="0" parTransId="{32B82B2F-3D55-48C8-B2EE-390E49E80894}" sibTransId="{CF67BC6C-B05C-45C1-A5D6-315B64BD6C7C}"/>
    <dgm:cxn modelId="{72D9CD58-51D4-41DC-9701-C71B8E6CE856}" srcId="{D0132E82-9319-4E9F-815B-1954A96464F3}" destId="{48743699-81E3-4FC5-8739-2F326CB4F563}" srcOrd="7" destOrd="0" parTransId="{19CE178D-D721-466F-ACD3-A7ADA4222BCF}" sibTransId="{C68DF2EA-9197-473A-8008-AA05D18D6E83}"/>
    <dgm:cxn modelId="{5A60CF84-CCB7-4886-AAFE-ABDFDD48D30A}" type="presOf" srcId="{FF3AFAFA-9D9D-48A3-9B6C-348E370DB193}" destId="{8C8E114C-C721-4EA2-A335-94671AB6ED5E}" srcOrd="0" destOrd="0" presId="urn:microsoft.com/office/officeart/2005/8/layout/hProcess9"/>
    <dgm:cxn modelId="{95D3DA8C-DC37-4996-8558-F69107B733B4}" type="presOf" srcId="{1FFE1E21-7D8F-4DED-B6A3-39301F6DAD3A}" destId="{45D0373F-7798-4FA9-B55B-6AF2C377D9B9}" srcOrd="0" destOrd="0" presId="urn:microsoft.com/office/officeart/2005/8/layout/hProcess9"/>
    <dgm:cxn modelId="{92814B91-5ECE-4031-9E21-A514C4B06814}" type="presOf" srcId="{3C0F5474-359A-4C3F-A05C-9F14D919A359}" destId="{AF209C6C-5E74-4A2D-A397-8B716AF19811}" srcOrd="0" destOrd="0" presId="urn:microsoft.com/office/officeart/2005/8/layout/hProcess9"/>
    <dgm:cxn modelId="{9CD7009B-B906-4C92-A1B5-371F194C9C5E}" type="presOf" srcId="{A13FFC68-AF33-4BA5-9876-1B80F84B055E}" destId="{1CCEC0BD-EA31-4792-8FD0-1C90DC586D1D}" srcOrd="0" destOrd="0" presId="urn:microsoft.com/office/officeart/2005/8/layout/hProcess9"/>
    <dgm:cxn modelId="{B08319A7-283E-45CA-95EF-8D4ECD8822ED}" srcId="{D0132E82-9319-4E9F-815B-1954A96464F3}" destId="{71BF386A-6F72-41C3-86BE-03E1EC3BED4C}" srcOrd="2" destOrd="0" parTransId="{3C6CA935-1F39-4A26-968A-0AD0B140C076}" sibTransId="{27E5864F-D9DC-4A93-B437-F9CBE42EC8E0}"/>
    <dgm:cxn modelId="{19FDFEAE-24CC-430F-B4FC-AFF88F132F6E}" srcId="{D0132E82-9319-4E9F-815B-1954A96464F3}" destId="{7DB00C44-A07D-4A3C-BB2B-0DD6AE798FD2}" srcOrd="3" destOrd="0" parTransId="{820DF4DA-017A-475C-8B51-05035442797B}" sibTransId="{1E2571CF-B3B6-4003-9606-5D5C63AC8A42}"/>
    <dgm:cxn modelId="{35B626B1-6370-40BD-A43A-C3879416A175}" srcId="{D0132E82-9319-4E9F-815B-1954A96464F3}" destId="{A13FFC68-AF33-4BA5-9876-1B80F84B055E}" srcOrd="0" destOrd="0" parTransId="{301742E0-63AE-4416-BE9D-4E8B86F90657}" sibTransId="{8A3F6C67-39CB-47E1-80F7-FBF0AD752F67}"/>
    <dgm:cxn modelId="{3FE5F6C3-0242-4919-AB80-12AA1CDD0218}" type="presOf" srcId="{80B1ADF9-65D2-4766-AA91-77BAA175803B}" destId="{7D2911CF-1DA0-4B2F-AE0F-145B0EBF7FF4}" srcOrd="0" destOrd="0" presId="urn:microsoft.com/office/officeart/2005/8/layout/hProcess9"/>
    <dgm:cxn modelId="{82754BCE-5B93-4CDD-B225-45E72DB50831}" type="presOf" srcId="{71BF386A-6F72-41C3-86BE-03E1EC3BED4C}" destId="{E9A5C67F-D014-455C-BCCF-D4D34CD1A77B}" srcOrd="0" destOrd="0" presId="urn:microsoft.com/office/officeart/2005/8/layout/hProcess9"/>
    <dgm:cxn modelId="{CD0B78D3-9A9F-499D-A50B-86637B6868B9}" srcId="{D0132E82-9319-4E9F-815B-1954A96464F3}" destId="{10EA6FF7-D5F0-4124-B21C-5AF5C9C2138D}" srcOrd="1" destOrd="0" parTransId="{6DC95DDC-105E-4BB3-A639-0992FECA6D09}" sibTransId="{097BB06C-A003-47C5-A22E-9AD610C9BCD0}"/>
    <dgm:cxn modelId="{DCEE50D9-4BE7-44EC-A3C5-DC94D92D168A}" type="presOf" srcId="{7DB00C44-A07D-4A3C-BB2B-0DD6AE798FD2}" destId="{F83CF48E-A528-4E21-97DD-3A3D7CF19698}" srcOrd="0" destOrd="0" presId="urn:microsoft.com/office/officeart/2005/8/layout/hProcess9"/>
    <dgm:cxn modelId="{BEBC5D27-98A3-45FC-9CB1-3B7CB9536ED9}" type="presParOf" srcId="{86E8BCC9-3A00-4BB2-A447-547C9456A145}" destId="{3B7D6571-946C-41B6-840A-892CFE83B62F}" srcOrd="0" destOrd="0" presId="urn:microsoft.com/office/officeart/2005/8/layout/hProcess9"/>
    <dgm:cxn modelId="{D60DD5D9-FEC2-415B-AE54-C56B00A471C3}" type="presParOf" srcId="{86E8BCC9-3A00-4BB2-A447-547C9456A145}" destId="{5D54A04B-E0B0-4224-A65B-E60ED90A1136}" srcOrd="1" destOrd="0" presId="urn:microsoft.com/office/officeart/2005/8/layout/hProcess9"/>
    <dgm:cxn modelId="{3BD11CC9-F018-4380-8387-DAC7F4CC2DCF}" type="presParOf" srcId="{5D54A04B-E0B0-4224-A65B-E60ED90A1136}" destId="{1CCEC0BD-EA31-4792-8FD0-1C90DC586D1D}" srcOrd="0" destOrd="0" presId="urn:microsoft.com/office/officeart/2005/8/layout/hProcess9"/>
    <dgm:cxn modelId="{73341D36-A69F-414C-AEC5-DF501E97BF01}" type="presParOf" srcId="{5D54A04B-E0B0-4224-A65B-E60ED90A1136}" destId="{72EB0681-5B5C-40EA-A6D2-8C1269936A15}" srcOrd="1" destOrd="0" presId="urn:microsoft.com/office/officeart/2005/8/layout/hProcess9"/>
    <dgm:cxn modelId="{FCDCE248-0F48-44F1-9DEE-CA9322B863E9}" type="presParOf" srcId="{5D54A04B-E0B0-4224-A65B-E60ED90A1136}" destId="{D9910013-43F9-41F8-92CA-DE24B49B4EC6}" srcOrd="2" destOrd="0" presId="urn:microsoft.com/office/officeart/2005/8/layout/hProcess9"/>
    <dgm:cxn modelId="{1E692557-E098-4E27-A799-D554401CB99D}" type="presParOf" srcId="{5D54A04B-E0B0-4224-A65B-E60ED90A1136}" destId="{72CEF126-9E38-4C23-AAD7-B30E8749DBF7}" srcOrd="3" destOrd="0" presId="urn:microsoft.com/office/officeart/2005/8/layout/hProcess9"/>
    <dgm:cxn modelId="{CCD5DB46-B1A4-42B0-8A77-1B3BAE8660E4}" type="presParOf" srcId="{5D54A04B-E0B0-4224-A65B-E60ED90A1136}" destId="{E9A5C67F-D014-455C-BCCF-D4D34CD1A77B}" srcOrd="4" destOrd="0" presId="urn:microsoft.com/office/officeart/2005/8/layout/hProcess9"/>
    <dgm:cxn modelId="{B0B96843-91AB-4689-83A0-C655AB247DD5}" type="presParOf" srcId="{5D54A04B-E0B0-4224-A65B-E60ED90A1136}" destId="{369A58D8-A14A-41F6-9F8B-0F12E82269C1}" srcOrd="5" destOrd="0" presId="urn:microsoft.com/office/officeart/2005/8/layout/hProcess9"/>
    <dgm:cxn modelId="{CAF53E58-7483-475B-A5FC-52CB80C04091}" type="presParOf" srcId="{5D54A04B-E0B0-4224-A65B-E60ED90A1136}" destId="{F83CF48E-A528-4E21-97DD-3A3D7CF19698}" srcOrd="6" destOrd="0" presId="urn:microsoft.com/office/officeart/2005/8/layout/hProcess9"/>
    <dgm:cxn modelId="{46136AF0-7437-4792-A0E1-893A76055A72}" type="presParOf" srcId="{5D54A04B-E0B0-4224-A65B-E60ED90A1136}" destId="{D345E774-A419-4C8E-AA76-938D5996C9F7}" srcOrd="7" destOrd="0" presId="urn:microsoft.com/office/officeart/2005/8/layout/hProcess9"/>
    <dgm:cxn modelId="{605C483C-598F-47E3-A135-CD299F9AE13A}" type="presParOf" srcId="{5D54A04B-E0B0-4224-A65B-E60ED90A1136}" destId="{45D0373F-7798-4FA9-B55B-6AF2C377D9B9}" srcOrd="8" destOrd="0" presId="urn:microsoft.com/office/officeart/2005/8/layout/hProcess9"/>
    <dgm:cxn modelId="{2574C6CF-C3CE-4A38-9AF4-88DEE7A65C2A}" type="presParOf" srcId="{5D54A04B-E0B0-4224-A65B-E60ED90A1136}" destId="{10B7CE63-B3E9-457E-A7ED-F3AD48FC22B4}" srcOrd="9" destOrd="0" presId="urn:microsoft.com/office/officeart/2005/8/layout/hProcess9"/>
    <dgm:cxn modelId="{76623F2D-681A-4D53-BA64-DC3CD2F56BB1}" type="presParOf" srcId="{5D54A04B-E0B0-4224-A65B-E60ED90A1136}" destId="{7D2911CF-1DA0-4B2F-AE0F-145B0EBF7FF4}" srcOrd="10" destOrd="0" presId="urn:microsoft.com/office/officeart/2005/8/layout/hProcess9"/>
    <dgm:cxn modelId="{DDC956A8-BAD6-4F09-B801-AF87972A25E9}" type="presParOf" srcId="{5D54A04B-E0B0-4224-A65B-E60ED90A1136}" destId="{EE9ACD72-4DE5-46B8-9B04-39A9923A92EE}" srcOrd="11" destOrd="0" presId="urn:microsoft.com/office/officeart/2005/8/layout/hProcess9"/>
    <dgm:cxn modelId="{CB2DC278-0DD8-4226-90E6-E8FF9B4EFC79}" type="presParOf" srcId="{5D54A04B-E0B0-4224-A65B-E60ED90A1136}" destId="{AF209C6C-5E74-4A2D-A397-8B716AF19811}" srcOrd="12" destOrd="0" presId="urn:microsoft.com/office/officeart/2005/8/layout/hProcess9"/>
    <dgm:cxn modelId="{19C9B50E-A867-496D-9DF3-D2ED9C43D789}" type="presParOf" srcId="{5D54A04B-E0B0-4224-A65B-E60ED90A1136}" destId="{343E5734-7966-4FE7-895C-8D2CD47EA95C}" srcOrd="13" destOrd="0" presId="urn:microsoft.com/office/officeart/2005/8/layout/hProcess9"/>
    <dgm:cxn modelId="{5CE1FCBC-9A03-4652-9BF9-E005B40428BD}" type="presParOf" srcId="{5D54A04B-E0B0-4224-A65B-E60ED90A1136}" destId="{B263EABE-01C8-48A7-AEED-A684A780E33B}" srcOrd="14" destOrd="0" presId="urn:microsoft.com/office/officeart/2005/8/layout/hProcess9"/>
    <dgm:cxn modelId="{EAB2025D-6F90-4AB2-B9BD-02E36B696B8B}" type="presParOf" srcId="{5D54A04B-E0B0-4224-A65B-E60ED90A1136}" destId="{2C869438-BE8C-4958-8B7C-257183AF8D7E}" srcOrd="15" destOrd="0" presId="urn:microsoft.com/office/officeart/2005/8/layout/hProcess9"/>
    <dgm:cxn modelId="{AC265304-FF90-471F-AE4F-5FB3CA418423}" type="presParOf" srcId="{5D54A04B-E0B0-4224-A65B-E60ED90A1136}" destId="{8C8E114C-C721-4EA2-A335-94671AB6ED5E}" srcOrd="1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7D6571-946C-41B6-840A-892CFE83B62F}">
      <dsp:nvSpPr>
        <dsp:cNvPr id="0" name=""/>
        <dsp:cNvSpPr/>
      </dsp:nvSpPr>
      <dsp:spPr>
        <a:xfrm>
          <a:off x="841068" y="0"/>
          <a:ext cx="9532107" cy="5231464"/>
        </a:xfrm>
        <a:prstGeom prst="rightArrow">
          <a:avLst/>
        </a:prstGeom>
        <a:solidFill>
          <a:srgbClr val="4BACC6">
            <a:tint val="40000"/>
            <a:hueOff val="0"/>
            <a:satOff val="0"/>
            <a:lumOff val="0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CEC0BD-EA31-4792-8FD0-1C90DC586D1D}">
      <dsp:nvSpPr>
        <dsp:cNvPr id="0" name=""/>
        <dsp:cNvSpPr/>
      </dsp:nvSpPr>
      <dsp:spPr>
        <a:xfrm>
          <a:off x="4950" y="1569439"/>
          <a:ext cx="963972" cy="2092585"/>
        </a:xfrm>
        <a:prstGeom prst="roundRect">
          <a:avLst/>
        </a:prstGeom>
        <a:solidFill>
          <a:srgbClr val="4BACC6">
            <a:hueOff val="0"/>
            <a:satOff val="0"/>
            <a:lumOff val="0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1961</a:t>
          </a:r>
        </a:p>
      </dsp:txBody>
      <dsp:txXfrm>
        <a:off x="52007" y="1616496"/>
        <a:ext cx="869858" cy="1998471"/>
      </dsp:txXfrm>
    </dsp:sp>
    <dsp:sp modelId="{D9910013-43F9-41F8-92CA-DE24B49B4EC6}">
      <dsp:nvSpPr>
        <dsp:cNvPr id="0" name=""/>
        <dsp:cNvSpPr/>
      </dsp:nvSpPr>
      <dsp:spPr>
        <a:xfrm>
          <a:off x="1052974" y="1569439"/>
          <a:ext cx="963972" cy="2092585"/>
        </a:xfrm>
        <a:prstGeom prst="roundRect">
          <a:avLst/>
        </a:prstGeom>
        <a:solidFill>
          <a:srgbClr val="4BACC6">
            <a:hueOff val="-1241735"/>
            <a:satOff val="4976"/>
            <a:lumOff val="1078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1971</a:t>
          </a:r>
        </a:p>
      </dsp:txBody>
      <dsp:txXfrm>
        <a:off x="1100031" y="1616496"/>
        <a:ext cx="869858" cy="1998471"/>
      </dsp:txXfrm>
    </dsp:sp>
    <dsp:sp modelId="{E9A5C67F-D014-455C-BCCF-D4D34CD1A77B}">
      <dsp:nvSpPr>
        <dsp:cNvPr id="0" name=""/>
        <dsp:cNvSpPr/>
      </dsp:nvSpPr>
      <dsp:spPr>
        <a:xfrm>
          <a:off x="2100998" y="1569439"/>
          <a:ext cx="963972" cy="2092585"/>
        </a:xfrm>
        <a:prstGeom prst="roundRect">
          <a:avLst/>
        </a:prstGeom>
        <a:solidFill>
          <a:srgbClr val="4BACC6">
            <a:hueOff val="-2483469"/>
            <a:satOff val="9953"/>
            <a:lumOff val="2157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1988</a:t>
          </a:r>
        </a:p>
      </dsp:txBody>
      <dsp:txXfrm>
        <a:off x="2148055" y="1616496"/>
        <a:ext cx="869858" cy="1998471"/>
      </dsp:txXfrm>
    </dsp:sp>
    <dsp:sp modelId="{F83CF48E-A528-4E21-97DD-3A3D7CF19698}">
      <dsp:nvSpPr>
        <dsp:cNvPr id="0" name=""/>
        <dsp:cNvSpPr/>
      </dsp:nvSpPr>
      <dsp:spPr>
        <a:xfrm>
          <a:off x="3149023" y="1569439"/>
          <a:ext cx="1850778" cy="2092585"/>
        </a:xfrm>
        <a:prstGeom prst="roundRect">
          <a:avLst/>
        </a:prstGeom>
        <a:solidFill>
          <a:srgbClr val="4BACC6">
            <a:hueOff val="-3725204"/>
            <a:satOff val="14929"/>
            <a:lumOff val="3235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1989-2002</a:t>
          </a:r>
        </a:p>
      </dsp:txBody>
      <dsp:txXfrm>
        <a:off x="3239371" y="1659787"/>
        <a:ext cx="1670082" cy="1911889"/>
      </dsp:txXfrm>
    </dsp:sp>
    <dsp:sp modelId="{45D0373F-7798-4FA9-B55B-6AF2C377D9B9}">
      <dsp:nvSpPr>
        <dsp:cNvPr id="0" name=""/>
        <dsp:cNvSpPr/>
      </dsp:nvSpPr>
      <dsp:spPr>
        <a:xfrm>
          <a:off x="5083853" y="1569439"/>
          <a:ext cx="963972" cy="2092585"/>
        </a:xfrm>
        <a:prstGeom prst="roundRect">
          <a:avLst/>
        </a:prstGeom>
        <a:solidFill>
          <a:srgbClr val="4BACC6">
            <a:hueOff val="-4966938"/>
            <a:satOff val="19906"/>
            <a:lumOff val="4314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1999</a:t>
          </a:r>
        </a:p>
      </dsp:txBody>
      <dsp:txXfrm>
        <a:off x="5130910" y="1616496"/>
        <a:ext cx="869858" cy="1998471"/>
      </dsp:txXfrm>
    </dsp:sp>
    <dsp:sp modelId="{7D2911CF-1DA0-4B2F-AE0F-145B0EBF7FF4}">
      <dsp:nvSpPr>
        <dsp:cNvPr id="0" name=""/>
        <dsp:cNvSpPr/>
      </dsp:nvSpPr>
      <dsp:spPr>
        <a:xfrm>
          <a:off x="6131878" y="1569439"/>
          <a:ext cx="963972" cy="2092585"/>
        </a:xfrm>
        <a:prstGeom prst="roundRect">
          <a:avLst/>
        </a:prstGeom>
        <a:solidFill>
          <a:srgbClr val="4BACC6">
            <a:hueOff val="-6208672"/>
            <a:satOff val="24882"/>
            <a:lumOff val="5392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2006</a:t>
          </a:r>
        </a:p>
      </dsp:txBody>
      <dsp:txXfrm>
        <a:off x="6178935" y="1616496"/>
        <a:ext cx="869858" cy="1998471"/>
      </dsp:txXfrm>
    </dsp:sp>
    <dsp:sp modelId="{AF209C6C-5E74-4A2D-A397-8B716AF19811}">
      <dsp:nvSpPr>
        <dsp:cNvPr id="0" name=""/>
        <dsp:cNvSpPr/>
      </dsp:nvSpPr>
      <dsp:spPr>
        <a:xfrm>
          <a:off x="7179902" y="1569439"/>
          <a:ext cx="963972" cy="2092585"/>
        </a:xfrm>
        <a:prstGeom prst="roundRect">
          <a:avLst/>
        </a:prstGeom>
        <a:solidFill>
          <a:srgbClr val="4BACC6">
            <a:hueOff val="-7450407"/>
            <a:satOff val="29858"/>
            <a:lumOff val="6471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ysClr val="window" lastClr="FFFFFF"/>
              </a:solidFill>
              <a:latin typeface="Pragmatica Cond Bold" panose="020B0706040502020204" pitchFamily="34" charset="0"/>
              <a:ea typeface="+mn-ea"/>
              <a:cs typeface="+mn-cs"/>
            </a:rPr>
            <a:t>2014-2015</a:t>
          </a:r>
        </a:p>
      </dsp:txBody>
      <dsp:txXfrm>
        <a:off x="7226959" y="1616496"/>
        <a:ext cx="869858" cy="1998471"/>
      </dsp:txXfrm>
    </dsp:sp>
    <dsp:sp modelId="{B263EABE-01C8-48A7-AEED-A684A780E33B}">
      <dsp:nvSpPr>
        <dsp:cNvPr id="0" name=""/>
        <dsp:cNvSpPr/>
      </dsp:nvSpPr>
      <dsp:spPr>
        <a:xfrm>
          <a:off x="8227926" y="1569439"/>
          <a:ext cx="1448657" cy="2092585"/>
        </a:xfrm>
        <a:prstGeom prst="roundRect">
          <a:avLst/>
        </a:prstGeom>
        <a:solidFill>
          <a:srgbClr val="4BACC6">
            <a:hueOff val="-8692142"/>
            <a:satOff val="34835"/>
            <a:lumOff val="7549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>
              <a:solidFill>
                <a:srgbClr val="EEECE1"/>
              </a:solidFill>
              <a:latin typeface="Pragmatica Cond Bold" panose="020B0706040502020204" pitchFamily="34" charset="0"/>
              <a:ea typeface="+mn-ea"/>
              <a:cs typeface="+mn-cs"/>
            </a:rPr>
            <a:t>2017 2019 2021</a:t>
          </a:r>
          <a:endParaRPr lang="en-US" sz="2200" kern="1200" baseline="0" dirty="0">
            <a:solidFill>
              <a:srgbClr val="EEECE1"/>
            </a:solidFill>
            <a:latin typeface="Pragmatica Cond Bold" panose="020B0706040502020204" pitchFamily="34" charset="0"/>
            <a:ea typeface="+mn-ea"/>
            <a:cs typeface="+mn-cs"/>
          </a:endParaRPr>
        </a:p>
      </dsp:txBody>
      <dsp:txXfrm>
        <a:off x="8298644" y="1640157"/>
        <a:ext cx="1307221" cy="1951149"/>
      </dsp:txXfrm>
    </dsp:sp>
    <dsp:sp modelId="{8C8E114C-C721-4EA2-A335-94671AB6ED5E}">
      <dsp:nvSpPr>
        <dsp:cNvPr id="0" name=""/>
        <dsp:cNvSpPr/>
      </dsp:nvSpPr>
      <dsp:spPr>
        <a:xfrm>
          <a:off x="9760636" y="1569439"/>
          <a:ext cx="1448657" cy="2092585"/>
        </a:xfrm>
        <a:prstGeom prst="roundRect">
          <a:avLst/>
        </a:prstGeom>
        <a:solidFill>
          <a:srgbClr val="4BACC6">
            <a:hueOff val="-9933876"/>
            <a:satOff val="39811"/>
            <a:lumOff val="8628"/>
            <a:alphaOff val="0"/>
          </a:srgbClr>
        </a:solidFill>
        <a:ln w="25400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2200" kern="1200" baseline="0" dirty="0">
              <a:solidFill>
                <a:sysClr val="windowText" lastClr="000000"/>
              </a:solidFill>
              <a:latin typeface="Pragmatica Cond Bold" panose="020B0706040502020204" pitchFamily="34" charset="0"/>
              <a:ea typeface="+mn-ea"/>
              <a:cs typeface="+mn-cs"/>
            </a:rPr>
            <a:t>2023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2200" kern="1200" baseline="0" dirty="0">
              <a:solidFill>
                <a:sysClr val="windowText" lastClr="000000"/>
              </a:solidFill>
              <a:latin typeface="Pragmatica Cond Bold" panose="020B0706040502020204" pitchFamily="34" charset="0"/>
              <a:ea typeface="+mn-ea"/>
              <a:cs typeface="+mn-cs"/>
            </a:rPr>
            <a:t>2025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2200" kern="1200" baseline="0" dirty="0">
              <a:solidFill>
                <a:sysClr val="windowText" lastClr="000000"/>
              </a:solidFill>
              <a:latin typeface="Pragmatica Cond Bold" panose="020B0706040502020204" pitchFamily="34" charset="0"/>
              <a:ea typeface="+mn-ea"/>
              <a:cs typeface="+mn-cs"/>
            </a:rPr>
            <a:t>2027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2200" kern="1200" baseline="0" dirty="0">
              <a:solidFill>
                <a:sysClr val="windowText" lastClr="000000"/>
              </a:solidFill>
              <a:latin typeface="Pragmatica Cond Bold" panose="020B0706040502020204" pitchFamily="34" charset="0"/>
              <a:ea typeface="+mn-ea"/>
              <a:cs typeface="+mn-cs"/>
            </a:rPr>
            <a:t>2029</a:t>
          </a:r>
        </a:p>
      </dsp:txBody>
      <dsp:txXfrm>
        <a:off x="9831354" y="1640157"/>
        <a:ext cx="1307221" cy="19511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617E9-8DAC-4B81-A931-415E461DE3EF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2D9AAE-5159-4CCE-90D3-414BF1AA5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08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(Updated </a:t>
            </a:r>
            <a:r>
              <a:rPr lang="en-US" dirty="0"/>
              <a:t>12/11/2024 to reflect revised </a:t>
            </a:r>
            <a:r>
              <a:rPr lang="en-US"/>
              <a:t>survey dataset weights.)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3040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mentioned, youth travel isn’t fully captured by the survey. Additionally, the sample isn’t sufficient to adequately represent those with limited English proficiency.</a:t>
            </a:r>
          </a:p>
          <a:p>
            <a:endParaRPr lang="en-US" dirty="0"/>
          </a:p>
          <a:p>
            <a:r>
              <a:rPr lang="en-US" dirty="0"/>
              <a:t>However, the other five groups are each adequately represented, with results now available for the first time for disability status, added to the survey last year.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010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Generally, when many respondents choose ‘Prefer not to answer’, it limits our ability to draw conclusions from the survey.</a:t>
            </a:r>
          </a:p>
          <a:p>
            <a:endParaRPr lang="en-US" dirty="0"/>
          </a:p>
          <a:p>
            <a:r>
              <a:rPr lang="en-US" dirty="0"/>
              <a:t>In this case, however, 87 percent of those responding “prefer not to answer” category are over age 65. </a:t>
            </a:r>
          </a:p>
          <a:p>
            <a:r>
              <a:rPr lang="en-US" dirty="0"/>
              <a:t>In a way it might be seen as a legitimate third response; they may consider age-related limitations don’t qualify as a disability.</a:t>
            </a:r>
          </a:p>
          <a:p>
            <a:endParaRPr lang="en-US" dirty="0"/>
          </a:p>
          <a:p>
            <a:r>
              <a:rPr lang="en-US" dirty="0"/>
              <a:t>In these results, we focus only on the contrast between the clear ‘yes’ and ‘no’ responses.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299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548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020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6245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42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81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9467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HOV 2+ indicates people driving together (high occupancy vehicle). This includes carpools and vanpools, as well as friends or family members riding in </a:t>
            </a:r>
            <a:r>
              <a:rPr lang="en-US"/>
              <a:t>the same car.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8779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22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759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Presentations that have already occurred are in </a:t>
            </a:r>
            <a:r>
              <a:rPr lang="en-US" i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grey and italics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615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PSRC has been performing travel studies for 60+ years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Since 2017, we’ve been conducting surveys every two years to help monitor trends &amp; provide timely analyses</a:t>
            </a:r>
            <a:endParaRPr lang="en-US" dirty="0"/>
          </a:p>
          <a:p>
            <a:endParaRPr lang="en-US" dirty="0"/>
          </a:p>
          <a:p>
            <a:r>
              <a:rPr lang="en-US" b="1"/>
              <a:t>Additional info</a:t>
            </a:r>
            <a:r>
              <a:rPr lang="en-US" b="1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1988: combo of 1987, 1988 O/D surveys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1989-2002: panel, ~1700 HHs, 10 waves (1989, 1990, 1992, 1993, 1994, 1996, 1997, 1999, 2000, 2002</a:t>
            </a:r>
            <a:r>
              <a:rPr lang="en-US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2014: last large survey, 6000+ HHs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2015: booster survey, included panel component of HHs surveyed in 2014, university/college survey, smartphone pilot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2017-2021: three-wave pilot program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2023: first wave of current eight-year/four-wave program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06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By design, these surveys capture nearly all regional household travel in a representative way (with the development &amp; application of weights</a:t>
            </a:r>
            <a:r>
              <a:rPr lang="en-US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Other travel markets – like visitor travel, external/pass-through trips, or commercial travel – are not captured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The motivations for this program include having these frequent shapshots, as opposed to collecting data every decade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Like the American Community Survey, we can combine years to have larger sample sizes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From an operational perspective, it is easier for budgeting and staffing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Lastly, we provide opportunities for local jurisdictions to piggy-back and buy additional data for their areas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="1"/>
              <a:t>Additional info</a:t>
            </a:r>
            <a:r>
              <a:rPr lang="en-US" b="1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Multi-year program started with something similar from CA but with 4 agencies/regions (SACOG, MTC, SCAG, SANDAG</a:t>
            </a:r>
            <a:r>
              <a:rPr lang="en-US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The CA example provided flexibility for each agency to exercise an option, share some overhead and common infrastructure, allowed better data comparisons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Since PSRC’s implementation, the MET Council (Twin Cities) has started something similar; also talked to SANDAG and will talk to MTC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799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There are two primary uses of the survey data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Analysis: it provides insights on the latest behaviors &amp; patterns and allows us to see prevailing trends over time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Models: the data is used as input for PSRC’s travel-land use modeling system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81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What information is in the travel survey data</a:t>
            </a:r>
            <a:r>
              <a:rPr lang="en-US" dirty="0"/>
              <a:t>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It includes household and person demographics, household vehicle information, and information about daily travel patterns (such as locations, travel times, travel modes</a:t>
            </a:r>
            <a:r>
              <a:rPr lang="en-US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It basically answers many of the who, where, when, why, and how questions that planners and policy makers want to know about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77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 makes this data useful is the direct connections between behaviors and </a:t>
            </a:r>
            <a:r>
              <a:rPr lang="en-US" dirty="0" err="1"/>
              <a:t>sociodemographics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Some demographics include person- and household-level characteristics (left)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Examples of behaviors that relate to planning include a variety of travel, work, and everyday life activities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1592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Here’s some high-level summaries of the data from 2023, 2019, 2017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We surveyed over 3000 households in each year, including add-ons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All data collection periods were in the spring, planned around various school breaks and holidays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A quick note on methodology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What makes the data from these surveys representative of the region’s residents is the way that respondents are sampled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We purchase random samples of addresses from the USPS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Then we strategically create stratifications, or sub-groups, to oversample different targets to help ensure we have statistically valid representation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Additional info</a:t>
            </a:r>
            <a:r>
              <a:rPr lang="en-US" b="1" dirty="0"/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Oversampling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Targeted areas with highest presence of HH types &amp; travel behaviors that are typically underrepresented</a:t>
            </a:r>
            <a:endParaRPr lang="en-US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HHs with lower income, HHs w/o vehicles, bike/ped commuters, renter HHs, &amp; young HHs</a:t>
            </a:r>
            <a:endParaRPr lang="en-US" dirty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Also focus on Regional Growth Centers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Compensatory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/>
              <a:t>Sampling at higher rates according to expected response rates (BGs divided into low, medium, high</a:t>
            </a:r>
            <a:r>
              <a:rPr lang="en-US" dirty="0"/>
              <a:t>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/>
              <a:t>2021 numbers are summarized here because of the COVID-19 pandemic; the survey setup was slightly different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283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Statistical weights account for the responses, to match Census breakdowns across multiple demographic dimensions.</a:t>
            </a:r>
          </a:p>
          <a:p>
            <a:endParaRPr lang="en-US" dirty="0"/>
          </a:p>
          <a:p>
            <a:r>
              <a:rPr lang="en-US" dirty="0"/>
              <a:t>As separate data source, estimates will not precisely match Census totals across attributes not used in the weighting.</a:t>
            </a:r>
          </a:p>
          <a:p>
            <a:endParaRPr lang="en-US" dirty="0"/>
          </a:p>
          <a:p>
            <a:r>
              <a:rPr lang="en-US" dirty="0"/>
              <a:t>Weights disregard weekend travel.</a:t>
            </a:r>
          </a:p>
          <a:p>
            <a:endParaRPr lang="en-US" dirty="0"/>
          </a:p>
          <a:p>
            <a:r>
              <a:rPr lang="en-US" dirty="0"/>
              <a:t>By design, children do not answer the survey for themselves, and as a result some child travel isn’t captured. In this presentation we’ll focus solely on adult travel, for simplicity.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2D9AAE-5159-4CCE-90D3-414BF1AA538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30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landscape with trees and blue sky&#10;&#10;Description automatically generated with low confidence">
            <a:extLst>
              <a:ext uri="{FF2B5EF4-FFF2-40B4-BE49-F238E27FC236}">
                <a16:creationId xmlns:a16="http://schemas.microsoft.com/office/drawing/2014/main" id="{E661BB55-9F80-DD82-F4AE-B143E2AE1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570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54DE81-EFAC-01D2-2A9B-DD0F9FEF84D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 hasCustomPrompt="1"/>
          </p:nvPr>
        </p:nvSpPr>
        <p:spPr>
          <a:xfrm>
            <a:off x="401358" y="491821"/>
            <a:ext cx="11389283" cy="1171611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DBC5CF-114A-321A-E68F-6C7ADDE5F1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 hasCustomPrompt="1"/>
          </p:nvPr>
        </p:nvSpPr>
        <p:spPr>
          <a:xfrm>
            <a:off x="401358" y="1663432"/>
            <a:ext cx="9144000" cy="453431"/>
          </a:xfrm>
        </p:spPr>
        <p:txBody>
          <a:bodyPr/>
          <a:lstStyle>
            <a:lvl1pPr marL="0" indent="0" algn="l"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subtitle/date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B2B0226-A611-3C32-B7A3-037899F7D7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2119" y="4578048"/>
            <a:ext cx="3089881" cy="91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DC666B6-8DF4-5E57-EB32-5511E9247D0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24525"/>
            <a:ext cx="5081551" cy="955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1">
            <a:extLst>
              <a:ext uri="{FF2B5EF4-FFF2-40B4-BE49-F238E27FC236}">
                <a16:creationId xmlns:a16="http://schemas.microsoft.com/office/drawing/2014/main" id="{8DC4A2E8-C6E7-34BA-0A1E-AE78376DF32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997791" y="5857025"/>
            <a:ext cx="7189124" cy="582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i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Poppins" pitchFamily="2" charset="77"/>
                <a:ea typeface="Calibri" panose="020F0502020204030204" pitchFamily="34" charset="0"/>
                <a:cs typeface="Poppins" pitchFamily="2" charset="77"/>
              </a:rPr>
              <a:t>We are leaders in the region to realize equity for all. Diversity, racial equity</a:t>
            </a:r>
            <a:r>
              <a:rPr lang="en-US" sz="1500" i="1">
                <a:solidFill>
                  <a:schemeClr val="tx1">
                    <a:lumMod val="95000"/>
                    <a:lumOff val="5000"/>
                  </a:schemeClr>
                </a:solidFill>
                <a:latin typeface="Poppins" pitchFamily="2" charset="77"/>
                <a:ea typeface="Calibri" panose="020F0502020204030204" pitchFamily="34" charset="0"/>
                <a:cs typeface="Poppins" pitchFamily="2" charset="77"/>
              </a:rPr>
              <a:t> </a:t>
            </a:r>
            <a:r>
              <a:rPr lang="en-US" sz="1500" i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Poppins" pitchFamily="2" charset="77"/>
                <a:ea typeface="Calibri" panose="020F0502020204030204" pitchFamily="34" charset="0"/>
                <a:cs typeface="Poppins" pitchFamily="2" charset="77"/>
              </a:rPr>
              <a:t>and inclusion are integrated into how we carry out all our work. </a:t>
            </a:r>
            <a:endParaRPr lang="en-US" sz="1500" i="1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Poppins" pitchFamily="2" charset="77"/>
              <a:ea typeface="Calibri" panose="020F0502020204030204" pitchFamily="34" charset="0"/>
              <a:cs typeface="Poppins" pitchFamily="2" charset="77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619CFE94-D5CC-41E3-8D28-9E808756A5D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09366" y="6434402"/>
            <a:ext cx="17043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rgbClr val="009D92"/>
                </a:solidFill>
                <a:latin typeface="Poppins Medium" pitchFamily="2" charset="77"/>
                <a:cs typeface="Poppins Medium" pitchFamily="2" charset="77"/>
              </a:rPr>
              <a:t>psrc.org/equity</a:t>
            </a:r>
          </a:p>
        </p:txBody>
      </p:sp>
    </p:spTree>
    <p:extLst>
      <p:ext uri="{BB962C8B-B14F-4D97-AF65-F5344CB8AC3E}">
        <p14:creationId xmlns:p14="http://schemas.microsoft.com/office/powerpoint/2010/main" val="3560999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B0DA8D-CE38-D927-9B67-845EBF2E2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48" b="8776"/>
          <a:stretch/>
        </p:blipFill>
        <p:spPr>
          <a:xfrm>
            <a:off x="0" y="0"/>
            <a:ext cx="12192000" cy="6936378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79DA580-1AAE-2D39-95D1-F36EC3B272D2}"/>
              </a:ext>
            </a:extLst>
          </p:cNvPr>
          <p:cNvSpPr txBox="1">
            <a:spLocks/>
          </p:cNvSpPr>
          <p:nvPr/>
        </p:nvSpPr>
        <p:spPr>
          <a:xfrm>
            <a:off x="10561898" y="6387835"/>
            <a:ext cx="4589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7A161E-7FE9-324D-B1A3-BF3F7A54C6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9C4E553A-0357-4995-E477-975E1CA08F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2924" y="3664883"/>
            <a:ext cx="5268126" cy="981075"/>
          </a:xfrm>
        </p:spPr>
        <p:txBody>
          <a:bodyPr>
            <a:normAutofit/>
          </a:bodyPr>
          <a:lstStyle>
            <a:lvl1pPr marL="0" indent="0">
              <a:buNone/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a thank you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62963D28-F8E2-9FCC-ED7D-851D7ABDDF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923" y="4737407"/>
            <a:ext cx="4465409" cy="1227138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contact name, title and email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2C3402-0FE5-BBCC-C0BF-9072AAC729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268" y="5372978"/>
            <a:ext cx="3403294" cy="101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72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7D55E81-D444-14A3-5F84-D2C0A5F08F8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570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54DE81-EFAC-01D2-2A9B-DD0F9FEF84D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ctrTitle" hasCustomPrompt="1"/>
          </p:nvPr>
        </p:nvSpPr>
        <p:spPr>
          <a:xfrm>
            <a:off x="401358" y="491821"/>
            <a:ext cx="11389283" cy="1171611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DBC5CF-114A-321A-E68F-6C7ADDE5F13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subTitle" idx="1" hasCustomPrompt="1"/>
          </p:nvPr>
        </p:nvSpPr>
        <p:spPr>
          <a:xfrm>
            <a:off x="401358" y="1663432"/>
            <a:ext cx="9144000" cy="453431"/>
          </a:xfrm>
        </p:spPr>
        <p:txBody>
          <a:bodyPr/>
          <a:lstStyle>
            <a:lvl1pPr marL="0" indent="0" algn="l">
              <a:buNone/>
              <a:defRPr sz="3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subtitle/date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B2B0226-A611-3C32-B7A3-037899F7D73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2119" y="4578048"/>
            <a:ext cx="3089881" cy="91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DC666B6-8DF4-5E57-EB32-5511E9247D0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24525"/>
            <a:ext cx="5081551" cy="955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1">
            <a:extLst>
              <a:ext uri="{FF2B5EF4-FFF2-40B4-BE49-F238E27FC236}">
                <a16:creationId xmlns:a16="http://schemas.microsoft.com/office/drawing/2014/main" id="{8DC4A2E8-C6E7-34BA-0A1E-AE78376DF32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997791" y="5857025"/>
            <a:ext cx="7189124" cy="582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i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Poppins" pitchFamily="2" charset="77"/>
                <a:ea typeface="Calibri" panose="020F0502020204030204" pitchFamily="34" charset="0"/>
                <a:cs typeface="Poppins" pitchFamily="2" charset="77"/>
              </a:rPr>
              <a:t>We are leaders in the region to realize equity for all. Diversity, racial equity</a:t>
            </a:r>
            <a:r>
              <a:rPr lang="en-US" sz="1500" i="1">
                <a:solidFill>
                  <a:schemeClr val="tx1">
                    <a:lumMod val="95000"/>
                    <a:lumOff val="5000"/>
                  </a:schemeClr>
                </a:solidFill>
                <a:latin typeface="Poppins" pitchFamily="2" charset="77"/>
                <a:ea typeface="Calibri" panose="020F0502020204030204" pitchFamily="34" charset="0"/>
                <a:cs typeface="Poppins" pitchFamily="2" charset="77"/>
              </a:rPr>
              <a:t> </a:t>
            </a:r>
            <a:r>
              <a:rPr lang="en-US" sz="1500" i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Poppins" pitchFamily="2" charset="77"/>
                <a:ea typeface="Calibri" panose="020F0502020204030204" pitchFamily="34" charset="0"/>
                <a:cs typeface="Poppins" pitchFamily="2" charset="77"/>
              </a:rPr>
              <a:t>and inclusion are integrated into how we carry out all our work. </a:t>
            </a:r>
            <a:endParaRPr lang="en-US" sz="1500" i="1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Poppins" pitchFamily="2" charset="77"/>
              <a:ea typeface="Calibri" panose="020F0502020204030204" pitchFamily="34" charset="0"/>
              <a:cs typeface="Poppins" pitchFamily="2" charset="77"/>
            </a:endParaRP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619CFE94-D5CC-41E3-8D28-9E808756A5D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009366" y="6434402"/>
            <a:ext cx="17043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rgbClr val="009D92"/>
                </a:solidFill>
                <a:latin typeface="Poppins Medium" pitchFamily="2" charset="77"/>
                <a:cs typeface="Poppins Medium" pitchFamily="2" charset="77"/>
              </a:rPr>
              <a:t>psrc.org/equity</a:t>
            </a:r>
          </a:p>
        </p:txBody>
      </p:sp>
    </p:spTree>
    <p:extLst>
      <p:ext uri="{BB962C8B-B14F-4D97-AF65-F5344CB8AC3E}">
        <p14:creationId xmlns:p14="http://schemas.microsoft.com/office/powerpoint/2010/main" val="3084374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1B93FB-F738-6DE8-AB7C-41E17B4807B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59180"/>
            <a:ext cx="12192000" cy="1038225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908E0-2B84-E0C9-D6A4-8ADADE294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478" y="233043"/>
            <a:ext cx="10515600" cy="61047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AC9EB-F72D-7916-1B22-D9D04C0F7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7018" y="6259832"/>
            <a:ext cx="526420" cy="365125"/>
          </a:xfrm>
        </p:spPr>
        <p:txBody>
          <a:bodyPr/>
          <a:lstStyle/>
          <a:p>
            <a:fld id="{577A161E-7FE9-324D-B1A3-BF3F7A54C6B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60DCB35-F7B5-BB0B-B9AD-109D5F52BCE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1534" y="6134008"/>
            <a:ext cx="718957" cy="60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836233F-95C0-FBC8-3A1F-29488004B62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6238" y="1500188"/>
            <a:ext cx="10182225" cy="46339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158933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hoto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21F042-DB0B-98E4-A174-3D9D547AB572}"/>
              </a:ext>
            </a:extLst>
          </p:cNvPr>
          <p:cNvSpPr/>
          <p:nvPr/>
        </p:nvSpPr>
        <p:spPr>
          <a:xfrm>
            <a:off x="0" y="-59180"/>
            <a:ext cx="12192000" cy="1038225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7373B09-1303-B391-17F5-85BA4985B8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478" y="233043"/>
            <a:ext cx="10515600" cy="61047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388138DB-FF7B-976A-BF60-66D7645638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979045"/>
            <a:ext cx="6365358" cy="587895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05E39EBB-9242-8F81-54D0-5F856C30DBE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1534" y="6134008"/>
            <a:ext cx="718957" cy="60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84EB7CD7-9D29-6B9C-FE72-59B5BEB9675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12013" y="2246313"/>
            <a:ext cx="4175125" cy="236537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9F3A8EC-D646-E3FA-3B04-843308865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7018" y="6259832"/>
            <a:ext cx="526420" cy="365125"/>
          </a:xfrm>
        </p:spPr>
        <p:txBody>
          <a:bodyPr/>
          <a:lstStyle/>
          <a:p>
            <a:fld id="{577A161E-7FE9-324D-B1A3-BF3F7A54C6B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156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hoto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C5FB9BE-267B-DAB0-D8D6-95310EA99792}"/>
              </a:ext>
            </a:extLst>
          </p:cNvPr>
          <p:cNvSpPr/>
          <p:nvPr/>
        </p:nvSpPr>
        <p:spPr>
          <a:xfrm>
            <a:off x="0" y="-59180"/>
            <a:ext cx="12192000" cy="1038225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F6F898A-2DB8-CA96-628B-238A257BB2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478" y="233043"/>
            <a:ext cx="10515600" cy="61047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E2822151-08CB-56E1-F760-85ED67A985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819553" y="979046"/>
            <a:ext cx="6372447" cy="58789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84454BCC-53E1-93EA-FC63-B8F967B8EC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1534" y="6134008"/>
            <a:ext cx="718957" cy="60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057B9B5-1808-2B0A-AC20-240DF4B6753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8627" y="2740725"/>
            <a:ext cx="4175125" cy="236537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4B596F8-A0C8-04F4-2F54-E50F560A6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7018" y="6259832"/>
            <a:ext cx="526420" cy="365125"/>
          </a:xfrm>
        </p:spPr>
        <p:txBody>
          <a:bodyPr/>
          <a:lstStyle/>
          <a:p>
            <a:fld id="{577A161E-7FE9-324D-B1A3-BF3F7A54C6B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914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 (cen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hart Placeholder 20">
            <a:extLst>
              <a:ext uri="{FF2B5EF4-FFF2-40B4-BE49-F238E27FC236}">
                <a16:creationId xmlns:a16="http://schemas.microsoft.com/office/drawing/2014/main" id="{0F32A192-37A8-BA34-9142-78E917158FD3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2691124" y="1984959"/>
            <a:ext cx="6230937" cy="445293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to add chart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F04AE6-67F4-68C7-8C99-6E1CE138907F}"/>
              </a:ext>
            </a:extLst>
          </p:cNvPr>
          <p:cNvSpPr/>
          <p:nvPr/>
        </p:nvSpPr>
        <p:spPr>
          <a:xfrm>
            <a:off x="0" y="-59180"/>
            <a:ext cx="12192000" cy="1038225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B92497A-FD01-D2CA-FCB6-3CCA25D0F1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478" y="233043"/>
            <a:ext cx="10515600" cy="61047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3F039EAB-BA68-F5B6-83C2-C6955C5BCE4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1534" y="6134008"/>
            <a:ext cx="718957" cy="60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F5BE88AA-C902-7117-384C-B2A8CA0818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-103" y="6495749"/>
            <a:ext cx="3629231" cy="323165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lang="en-US" dirty="0"/>
              <a:t>Click to add citation</a:t>
            </a:r>
          </a:p>
        </p:txBody>
      </p:sp>
      <p:sp>
        <p:nvSpPr>
          <p:cNvPr id="22" name="Text Placeholder 16">
            <a:extLst>
              <a:ext uri="{FF2B5EF4-FFF2-40B4-BE49-F238E27FC236}">
                <a16:creationId xmlns:a16="http://schemas.microsoft.com/office/drawing/2014/main" id="{CB9A1EA0-6545-B015-83F9-1D2DED37B79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91124" y="1386463"/>
            <a:ext cx="6230937" cy="365125"/>
          </a:xfrm>
        </p:spPr>
        <p:txBody>
          <a:bodyPr>
            <a:noAutofit/>
          </a:bodyPr>
          <a:lstStyle>
            <a:lvl1pPr marL="0" indent="0">
              <a:buNone/>
              <a:defRPr sz="2400">
                <a:latin typeface="+mj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CF8030ED-F1B9-460C-E66B-B563E7812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67018" y="6259832"/>
            <a:ext cx="526420" cy="365125"/>
          </a:xfrm>
        </p:spPr>
        <p:txBody>
          <a:bodyPr/>
          <a:lstStyle/>
          <a:p>
            <a:fld id="{577A161E-7FE9-324D-B1A3-BF3F7A54C6B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4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hart Placeholder 13">
            <a:extLst>
              <a:ext uri="{FF2B5EF4-FFF2-40B4-BE49-F238E27FC236}">
                <a16:creationId xmlns:a16="http://schemas.microsoft.com/office/drawing/2014/main" id="{E611CA78-A355-8DCA-B484-77A72DA724FC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4702175" y="1409700"/>
            <a:ext cx="5746750" cy="49180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997CB7-2F74-BBBC-C94F-2BD96566751F}"/>
              </a:ext>
            </a:extLst>
          </p:cNvPr>
          <p:cNvSpPr/>
          <p:nvPr/>
        </p:nvSpPr>
        <p:spPr>
          <a:xfrm>
            <a:off x="0" y="-59180"/>
            <a:ext cx="12192000" cy="1038225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A1AA11-BCFE-7206-9F3A-2EB4487CEA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478" y="233043"/>
            <a:ext cx="10515600" cy="61047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B54B3135-62F2-148B-8B7D-807E44E1DDB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1534" y="6134008"/>
            <a:ext cx="718957" cy="60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A68407E-0D0B-5958-3D2A-3170830A36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03" y="6495749"/>
            <a:ext cx="3629231" cy="323165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lang="en-US" dirty="0"/>
              <a:t>Click to add citation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D6908B4-B047-A618-CB10-3D9DFCE3D8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0531" y="2185567"/>
            <a:ext cx="3417018" cy="3366340"/>
          </a:xfr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5691433-5AE0-9497-AA61-49FFCB2BA6B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0567018" y="6259832"/>
            <a:ext cx="526420" cy="365125"/>
          </a:xfrm>
        </p:spPr>
        <p:txBody>
          <a:bodyPr/>
          <a:lstStyle/>
          <a:p>
            <a:fld id="{577A161E-7FE9-324D-B1A3-BF3F7A54C6B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10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Graph (Cen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D4373623-4E82-9DA9-B42F-26D420514543}"/>
              </a:ext>
            </a:extLst>
          </p:cNvPr>
          <p:cNvSpPr>
            <a:spLocks noGrp="1"/>
          </p:cNvSpPr>
          <p:nvPr>
            <p:ph type="chart" sz="quarter" idx="10" hasCustomPrompt="1"/>
          </p:nvPr>
        </p:nvSpPr>
        <p:spPr>
          <a:xfrm>
            <a:off x="1814513" y="1822450"/>
            <a:ext cx="8890000" cy="43688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graph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997CB7-2F74-BBBC-C94F-2BD96566751F}"/>
              </a:ext>
            </a:extLst>
          </p:cNvPr>
          <p:cNvSpPr/>
          <p:nvPr/>
        </p:nvSpPr>
        <p:spPr>
          <a:xfrm>
            <a:off x="0" y="-59180"/>
            <a:ext cx="12192000" cy="1038225"/>
          </a:xfrm>
          <a:prstGeom prst="rect">
            <a:avLst/>
          </a:prstGeom>
          <a:solidFill>
            <a:srgbClr val="C5C5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CA1AA11-BCFE-7206-9F3A-2EB4487CEA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9478" y="233043"/>
            <a:ext cx="10515600" cy="61047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B54B3135-62F2-148B-8B7D-807E44E1DDB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1534" y="6134008"/>
            <a:ext cx="718957" cy="60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D9F45B-55EE-C4CB-636C-408E798EA7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4201" y="1258880"/>
            <a:ext cx="7405687" cy="377395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 sz="2400">
                <a:latin typeface="Poppins Medium" panose="00000600000000000000" pitchFamily="2" charset="0"/>
                <a:cs typeface="Poppins Medium" panose="00000600000000000000" pitchFamily="2" charset="0"/>
              </a:defRPr>
            </a:lvl3pPr>
          </a:lstStyle>
          <a:p>
            <a:pPr lvl="2"/>
            <a:r>
              <a:rPr lang="en-US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C404CFF-864A-A082-6230-9A812ED652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103" y="6495749"/>
            <a:ext cx="3629231" cy="323165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lang="en-US" dirty="0"/>
              <a:t>Click to add citation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419D20E-58AD-FA85-9018-CE01C2E2A39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567018" y="6259832"/>
            <a:ext cx="526420" cy="365125"/>
          </a:xfrm>
        </p:spPr>
        <p:txBody>
          <a:bodyPr/>
          <a:lstStyle/>
          <a:p>
            <a:fld id="{577A161E-7FE9-324D-B1A3-BF3F7A54C6B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296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36D311F1-18E8-DF78-2091-6B3467471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7A12750-DE7D-52B7-16D7-46C74C093B5E}"/>
              </a:ext>
            </a:extLst>
          </p:cNvPr>
          <p:cNvSpPr/>
          <p:nvPr/>
        </p:nvSpPr>
        <p:spPr>
          <a:xfrm>
            <a:off x="0" y="2176011"/>
            <a:ext cx="5214777" cy="268809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E4E4F3B-6DF6-D672-93E8-5ED42D01C4A0}"/>
              </a:ext>
            </a:extLst>
          </p:cNvPr>
          <p:cNvSpPr txBox="1">
            <a:spLocks/>
          </p:cNvSpPr>
          <p:nvPr/>
        </p:nvSpPr>
        <p:spPr>
          <a:xfrm>
            <a:off x="10570579" y="6377000"/>
            <a:ext cx="442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7A161E-7FE9-324D-B1A3-BF3F7A54C6B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55965220-7D32-5145-A4B4-AF1D364BC47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92925" y="2433755"/>
            <a:ext cx="4521249" cy="981075"/>
          </a:xfrm>
        </p:spPr>
        <p:txBody>
          <a:bodyPr>
            <a:normAutofit/>
          </a:bodyPr>
          <a:lstStyle>
            <a:lvl1pPr marL="0" indent="0">
              <a:buNone/>
              <a:defRPr sz="4800" b="1">
                <a:latin typeface="+mj-lt"/>
              </a:defRPr>
            </a:lvl1pPr>
          </a:lstStyle>
          <a:p>
            <a:pPr lvl="0"/>
            <a:r>
              <a:rPr lang="en-US" dirty="0"/>
              <a:t>A thank you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EF3D48AD-7C7B-9353-B6DF-24DE58CA6C5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2924" y="3414830"/>
            <a:ext cx="4521249" cy="122713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contact name, title and email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D25935-668C-E38B-1DD5-2F2438FA128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6396" y="5394680"/>
            <a:ext cx="3403294" cy="101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56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7BB288-D8C9-7217-99C8-A7155A126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B7F8B2-B6C3-8B8D-FADB-0BE55E007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2BF0A-CA22-BBCB-D783-8A5275A62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F7830-E11C-C646-BE2C-E46BAF17F287}" type="datetime1">
              <a:rPr lang="en-US" smtClean="0"/>
              <a:t>12/12/2024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6BE56-63BE-992F-7378-0D76E8D284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32447-F44C-B306-B23F-BB08B4DD0B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A161E-7FE9-324D-B1A3-BF3F7A54C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76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5" r:id="rId2"/>
    <p:sldLayoutId id="2147483662" r:id="rId3"/>
    <p:sldLayoutId id="2147483666" r:id="rId4"/>
    <p:sldLayoutId id="2147483668" r:id="rId5"/>
    <p:sldLayoutId id="2147483664" r:id="rId6"/>
    <p:sldLayoutId id="2147483670" r:id="rId7"/>
    <p:sldLayoutId id="2147483671" r:id="rId8"/>
    <p:sldLayoutId id="2147483672" r:id="rId9"/>
    <p:sldLayoutId id="2147483673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src.org/media/8974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8/10/relationships/comments" Target="../comments/modernComment_14A_1DD959EB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src.org/household-travel-survey-program" TargetMode="Externa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6C351E-3126-0F34-D028-7084964274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" b="29601"/>
          <a:stretch/>
        </p:blipFill>
        <p:spPr>
          <a:xfrm>
            <a:off x="0" y="528"/>
            <a:ext cx="12192308" cy="571031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81BFA8-8C55-A5B4-5061-20D6B8415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358" y="234128"/>
            <a:ext cx="11389283" cy="1171611"/>
          </a:xfrm>
        </p:spPr>
        <p:txBody>
          <a:bodyPr>
            <a:normAutofit fontScale="90000"/>
          </a:bodyPr>
          <a:lstStyle/>
          <a:p>
            <a:r>
              <a:rPr lang="en-US"/>
              <a:t>Puget Sound Regional </a:t>
            </a:r>
            <a:br>
              <a:rPr lang="en-US"/>
            </a:br>
            <a:r>
              <a:rPr lang="en-US"/>
              <a:t>Household Travel Survey Program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4D7E3-6D8F-DC9F-62E1-F4FCE3C01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358" y="1467383"/>
            <a:ext cx="11187668" cy="871948"/>
          </a:xfrm>
        </p:spPr>
        <p:txBody>
          <a:bodyPr>
            <a:normAutofit fontScale="92500" lnSpcReduction="20000"/>
          </a:bodyPr>
          <a:lstStyle/>
          <a:p>
            <a:r>
              <a:rPr lang="en-US"/>
              <a:t>Coordinated Mobility &amp; Accessibility Committee</a:t>
            </a:r>
            <a:endParaRPr lang="en-US" dirty="0"/>
          </a:p>
          <a:p>
            <a:r>
              <a:rPr lang="en-US"/>
              <a:t>18 September 2024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C29EFA-4C05-9627-0C47-ED97AED362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0265" y="4580313"/>
            <a:ext cx="3081735" cy="91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94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Populations in the 2023 Survey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10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C774D-6F4F-B460-9DF2-68AABA957A33}"/>
              </a:ext>
            </a:extLst>
          </p:cNvPr>
          <p:cNvSpPr txBox="1"/>
          <p:nvPr/>
        </p:nvSpPr>
        <p:spPr>
          <a:xfrm>
            <a:off x="2199190" y="2020485"/>
            <a:ext cx="4082005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800" b="1" dirty="0">
                <a:solidFill>
                  <a:schemeClr val="accent2"/>
                </a:solidFill>
              </a:rPr>
              <a:t>Available: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Race/ethnicity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Age 65+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Disabilities 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Low income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/>
                </a:solidFill>
              </a:rPr>
              <a:t>No vehicles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326BCE-F6E1-9F2A-E98B-D407EEF7F462}"/>
              </a:ext>
            </a:extLst>
          </p:cNvPr>
          <p:cNvSpPr txBox="1"/>
          <p:nvPr/>
        </p:nvSpPr>
        <p:spPr>
          <a:xfrm>
            <a:off x="6281195" y="1827184"/>
            <a:ext cx="4285823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2800" b="1" dirty="0">
                <a:solidFill>
                  <a:schemeClr val="accent3"/>
                </a:solidFill>
              </a:rPr>
              <a:t>Partial data or inadequate sample: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/>
                </a:solidFill>
              </a:rPr>
              <a:t>Age &lt; 18</a:t>
            </a:r>
          </a:p>
          <a:p>
            <a:pPr marL="457200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3"/>
                </a:solidFill>
              </a:rPr>
              <a:t>Limited English</a:t>
            </a:r>
          </a:p>
        </p:txBody>
      </p:sp>
    </p:spTree>
    <p:extLst>
      <p:ext uri="{BB962C8B-B14F-4D97-AF65-F5344CB8AC3E}">
        <p14:creationId xmlns:p14="http://schemas.microsoft.com/office/powerpoint/2010/main" val="2637948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E4EB55-4682-E13B-A2C7-DE6529219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Census ACS Disability Questions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F9D6F-DC32-21A9-B893-12251DE64C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03" y="6495749"/>
            <a:ext cx="3889197" cy="32316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US Census Bureau, 2022 ACS Questionnaire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FF252-E995-6071-5C6E-8B61B4620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661B43-AA62-B23C-F9AC-2962E2C5A0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7480"/>
          <a:stretch/>
        </p:blipFill>
        <p:spPr>
          <a:xfrm>
            <a:off x="588058" y="1193295"/>
            <a:ext cx="4852043" cy="45193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4F2C9A-9EFA-C2D4-E28B-2064578939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187"/>
          <a:stretch/>
        </p:blipFill>
        <p:spPr>
          <a:xfrm>
            <a:off x="5616202" y="1193295"/>
            <a:ext cx="4661448" cy="39526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D354FA-3CE0-44C6-0ABF-8B8703500609}"/>
              </a:ext>
            </a:extLst>
          </p:cNvPr>
          <p:cNvSpPr txBox="1"/>
          <p:nvPr/>
        </p:nvSpPr>
        <p:spPr>
          <a:xfrm>
            <a:off x="5764192" y="5359078"/>
            <a:ext cx="4513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1yr 2022 estimate: </a:t>
            </a:r>
            <a:r>
              <a:rPr lang="en-US" b="1" dirty="0"/>
              <a:t>15</a:t>
            </a:r>
            <a:r>
              <a:rPr lang="en-US" dirty="0"/>
              <a:t>%</a:t>
            </a:r>
            <a:r>
              <a:rPr lang="en-US" b="1" dirty="0"/>
              <a:t> </a:t>
            </a:r>
            <a:r>
              <a:rPr lang="en-US" dirty="0"/>
              <a:t>“Yes”</a:t>
            </a:r>
          </a:p>
        </p:txBody>
      </p:sp>
    </p:spTree>
    <p:extLst>
      <p:ext uri="{BB962C8B-B14F-4D97-AF65-F5344CB8AC3E}">
        <p14:creationId xmlns:p14="http://schemas.microsoft.com/office/powerpoint/2010/main" val="3452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HTS Disability question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91DC1C7-30D7-ADB0-89ED-3A0E9D4220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651810"/>
              </p:ext>
            </p:extLst>
          </p:nvPr>
        </p:nvGraphicFramePr>
        <p:xfrm>
          <a:off x="1169670" y="2095047"/>
          <a:ext cx="9852659" cy="31491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103370">
                  <a:extLst>
                    <a:ext uri="{9D8B030D-6E8A-4147-A177-3AD203B41FA5}">
                      <a16:colId xmlns:a16="http://schemas.microsoft.com/office/drawing/2014/main" val="3498389728"/>
                    </a:ext>
                  </a:extLst>
                </a:gridCol>
                <a:gridCol w="1927812">
                  <a:extLst>
                    <a:ext uri="{9D8B030D-6E8A-4147-A177-3AD203B41FA5}">
                      <a16:colId xmlns:a16="http://schemas.microsoft.com/office/drawing/2014/main" val="2127004764"/>
                    </a:ext>
                  </a:extLst>
                </a:gridCol>
                <a:gridCol w="2185692">
                  <a:extLst>
                    <a:ext uri="{9D8B030D-6E8A-4147-A177-3AD203B41FA5}">
                      <a16:colId xmlns:a16="http://schemas.microsoft.com/office/drawing/2014/main" val="333474650"/>
                    </a:ext>
                  </a:extLst>
                </a:gridCol>
                <a:gridCol w="1635785">
                  <a:extLst>
                    <a:ext uri="{9D8B030D-6E8A-4147-A177-3AD203B41FA5}">
                      <a16:colId xmlns:a16="http://schemas.microsoft.com/office/drawing/2014/main" val="18959716"/>
                    </a:ext>
                  </a:extLst>
                </a:gridCol>
              </a:tblGrid>
              <a:tr h="729968">
                <a:tc gridSpan="4">
                  <a:txBody>
                    <a:bodyPr/>
                    <a:lstStyle/>
                    <a:p>
                      <a:pPr marL="27432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3200" b="1" kern="1200" dirty="0">
                          <a:solidFill>
                            <a:schemeClr val="accent2"/>
                          </a:solidFill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Do you have a disability or illness </a:t>
                      </a:r>
                      <a:br>
                        <a:rPr lang="en-US" sz="3200" b="1" kern="1200" dirty="0">
                          <a:solidFill>
                            <a:schemeClr val="accent2"/>
                          </a:solidFill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</a:br>
                      <a:r>
                        <a:rPr lang="en-US" sz="3200" b="1" kern="1200" dirty="0">
                          <a:solidFill>
                            <a:schemeClr val="accent2"/>
                          </a:solidFill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that affects your ability to travel?</a:t>
                      </a:r>
                    </a:p>
                  </a:txBody>
                  <a:tcPr anchor="ctr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382414"/>
                  </a:ext>
                </a:extLst>
              </a:tr>
              <a:tr h="339753">
                <a:tc>
                  <a:txBody>
                    <a:bodyPr/>
                    <a:lstStyle/>
                    <a:p>
                      <a:pPr marL="18288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00" dirty="0">
                          <a:solidFill>
                            <a:schemeClr val="bg1"/>
                          </a:solidFill>
                          <a:latin typeface="Bierstadt" panose="020B0004020202020204" pitchFamily="34" charset="0"/>
                          <a:ea typeface="Aptos" panose="020B0004020202020204" pitchFamily="34" charset="0"/>
                          <a:cs typeface="Raavi" panose="020B0502040204020203" pitchFamily="34" charset="0"/>
                        </a:rPr>
                        <a:t>Selections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Respondents</a:t>
                      </a:r>
                    </a:p>
                  </a:txBody>
                  <a:tcPr marL="182880" marR="182880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Weighted Population</a:t>
                      </a:r>
                    </a:p>
                  </a:txBody>
                  <a:tcPr marL="182880" marR="182880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Weighted</a:t>
                      </a:r>
                      <a:b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</a:br>
                      <a:r>
                        <a:rPr lang="en-US" sz="1800" b="0" i="0" u="none" strike="noStrike" dirty="0">
                          <a:solidFill>
                            <a:schemeClr val="bg1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Share</a:t>
                      </a:r>
                    </a:p>
                  </a:txBody>
                  <a:tcPr marL="182880" marR="182880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345248"/>
                  </a:ext>
                </a:extLst>
              </a:tr>
              <a:tr h="433771">
                <a:tc>
                  <a:txBody>
                    <a:bodyPr/>
                    <a:lstStyle/>
                    <a:p>
                      <a:pPr marL="18288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kern="100" dirty="0">
                          <a:solidFill>
                            <a:schemeClr val="accent2"/>
                          </a:solidFill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○ Yes </a:t>
                      </a:r>
                      <a:endParaRPr lang="en-US" sz="2400" b="1" kern="100" dirty="0">
                        <a:solidFill>
                          <a:schemeClr val="accent2"/>
                        </a:solidFill>
                        <a:latin typeface="Bierstadt" panose="020B0004020202020204" pitchFamily="34" charset="0"/>
                        <a:ea typeface="Aptos" panose="020B0004020202020204" pitchFamily="34" charset="0"/>
                        <a:cs typeface="Raavi" panose="020B0502040204020203" pitchFamily="34" charset="0"/>
                      </a:endParaRPr>
                    </a:p>
                  </a:txBody>
                  <a:tcPr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u="none" strike="noStrike" dirty="0">
                          <a:solidFill>
                            <a:schemeClr val="accent2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472</a:t>
                      </a:r>
                    </a:p>
                  </a:txBody>
                  <a:tcPr marL="182880" marR="182880" marT="9525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u="none" strike="noStrike" dirty="0">
                          <a:solidFill>
                            <a:schemeClr val="accent2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245,500</a:t>
                      </a:r>
                      <a:endParaRPr lang="en-US" sz="2400" b="1" i="0" u="none" strike="noStrike" dirty="0">
                        <a:solidFill>
                          <a:schemeClr val="accent2"/>
                        </a:solidFill>
                        <a:effectLst/>
                        <a:latin typeface="Bierstadt" panose="020B0004020202020204" pitchFamily="34" charset="0"/>
                        <a:cs typeface="Raavi" panose="020B0502040204020203" pitchFamily="34" charset="0"/>
                      </a:endParaRPr>
                    </a:p>
                  </a:txBody>
                  <a:tcPr marL="182880" marR="182880" marT="9525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u="none" strike="noStrike" dirty="0">
                          <a:solidFill>
                            <a:schemeClr val="accent2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7%</a:t>
                      </a:r>
                      <a:endParaRPr lang="en-US" sz="2400" b="1" i="0" u="none" strike="noStrike" dirty="0">
                        <a:solidFill>
                          <a:schemeClr val="accent2"/>
                        </a:solidFill>
                        <a:effectLst/>
                        <a:latin typeface="Bierstadt" panose="020B0004020202020204" pitchFamily="34" charset="0"/>
                        <a:cs typeface="Raavi" panose="020B0502040204020203" pitchFamily="34" charset="0"/>
                      </a:endParaRPr>
                    </a:p>
                  </a:txBody>
                  <a:tcPr marL="182880" marR="182880" marT="9525" marB="0" anchor="ctr"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812617"/>
                  </a:ext>
                </a:extLst>
              </a:tr>
              <a:tr h="505560">
                <a:tc>
                  <a:txBody>
                    <a:bodyPr/>
                    <a:lstStyle/>
                    <a:p>
                      <a:pPr marL="18288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00">
                          <a:solidFill>
                            <a:schemeClr val="tx1"/>
                          </a:solidFill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○ No  </a:t>
                      </a:r>
                      <a:endParaRPr lang="en-US" sz="2400" kern="100" dirty="0">
                        <a:solidFill>
                          <a:schemeClr val="tx1"/>
                        </a:solidFill>
                        <a:latin typeface="Bierstadt" panose="020B0004020202020204" pitchFamily="34" charset="0"/>
                        <a:ea typeface="Aptos" panose="020B0004020202020204" pitchFamily="34" charset="0"/>
                        <a:cs typeface="Raavi" panose="020B0502040204020203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u="none" strike="noStrike" dirty="0">
                          <a:solidFill>
                            <a:schemeClr val="tx1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5,429</a:t>
                      </a:r>
                    </a:p>
                  </a:txBody>
                  <a:tcPr marL="182880" marR="182880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u="none" strike="noStrike" dirty="0">
                          <a:solidFill>
                            <a:schemeClr val="tx1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2,911,000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Bierstadt" panose="020B0004020202020204" pitchFamily="34" charset="0"/>
                        <a:cs typeface="Raavi" panose="020B0502040204020203" pitchFamily="34" charset="0"/>
                      </a:endParaRPr>
                    </a:p>
                  </a:txBody>
                  <a:tcPr marL="182880" marR="182880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u="none" strike="noStrike" dirty="0">
                          <a:solidFill>
                            <a:schemeClr val="tx1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88%</a:t>
                      </a:r>
                      <a:endParaRPr lang="en-US" sz="2400" b="0" i="0" u="none" strike="noStrike" dirty="0">
                        <a:solidFill>
                          <a:schemeClr val="tx1"/>
                        </a:solidFill>
                        <a:effectLst/>
                        <a:latin typeface="Bierstadt" panose="020B0004020202020204" pitchFamily="34" charset="0"/>
                        <a:cs typeface="Raavi" panose="020B0502040204020203" pitchFamily="34" charset="0"/>
                      </a:endParaRPr>
                    </a:p>
                  </a:txBody>
                  <a:tcPr marL="182880" marR="182880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4844392"/>
                  </a:ext>
                </a:extLst>
              </a:tr>
              <a:tr h="561445">
                <a:tc>
                  <a:txBody>
                    <a:bodyPr/>
                    <a:lstStyle/>
                    <a:p>
                      <a:pPr marL="18288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kern="100" dirty="0">
                          <a:solidFill>
                            <a:schemeClr val="accent4"/>
                          </a:solidFill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○ Prefer not to answer</a:t>
                      </a:r>
                      <a:endParaRPr lang="en-US" sz="2400" b="1" kern="100" dirty="0">
                        <a:solidFill>
                          <a:schemeClr val="accent4"/>
                        </a:solidFill>
                        <a:latin typeface="Bierstadt" panose="020B0004020202020204" pitchFamily="34" charset="0"/>
                        <a:ea typeface="Aptos" panose="020B0004020202020204" pitchFamily="34" charset="0"/>
                        <a:cs typeface="Raavi" panose="020B0502040204020203" pitchFamily="34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>
                          <a:solidFill>
                            <a:schemeClr val="accent4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278</a:t>
                      </a:r>
                    </a:p>
                  </a:txBody>
                  <a:tcPr marL="182880" marR="182880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u="none" strike="noStrike" dirty="0">
                          <a:solidFill>
                            <a:schemeClr val="accent4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151,000</a:t>
                      </a:r>
                      <a:endParaRPr lang="en-US" sz="2400" b="1" i="0" u="none" strike="noStrike" dirty="0">
                        <a:solidFill>
                          <a:schemeClr val="accent4"/>
                        </a:solidFill>
                        <a:effectLst/>
                        <a:latin typeface="Bierstadt" panose="020B0004020202020204" pitchFamily="34" charset="0"/>
                        <a:cs typeface="Raavi" panose="020B0502040204020203" pitchFamily="34" charset="0"/>
                      </a:endParaRPr>
                    </a:p>
                  </a:txBody>
                  <a:tcPr marL="182880" marR="182880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u="none" strike="noStrike" dirty="0">
                          <a:solidFill>
                            <a:schemeClr val="accent4"/>
                          </a:solidFill>
                          <a:effectLst/>
                          <a:latin typeface="Bierstadt" panose="020B0004020202020204" pitchFamily="34" charset="0"/>
                          <a:cs typeface="Raavi" panose="020B0502040204020203" pitchFamily="34" charset="0"/>
                        </a:rPr>
                        <a:t>5%</a:t>
                      </a:r>
                      <a:endParaRPr lang="en-US" sz="2400" b="1" i="0" u="none" strike="noStrike" dirty="0">
                        <a:solidFill>
                          <a:schemeClr val="accent4"/>
                        </a:solidFill>
                        <a:effectLst/>
                        <a:latin typeface="Bierstadt" panose="020B0004020202020204" pitchFamily="34" charset="0"/>
                        <a:cs typeface="Raavi" panose="020B0502040204020203" pitchFamily="34" charset="0"/>
                      </a:endParaRPr>
                    </a:p>
                  </a:txBody>
                  <a:tcPr marL="182880" marR="182880" marT="9525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1576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0925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DFF807-BDC9-0D3C-1E6D-83A5C5267D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64C4D4-BC0F-DB29-6B82-502DBD826B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626785" y="1999922"/>
            <a:ext cx="7222602" cy="743279"/>
          </a:xfrm>
        </p:spPr>
        <p:txBody>
          <a:bodyPr/>
          <a:lstStyle/>
          <a:p>
            <a:pPr algn="ctr"/>
            <a:r>
              <a:rPr lang="en-US" sz="3600" dirty="0">
                <a:solidFill>
                  <a:schemeClr val="accent4"/>
                </a:solidFill>
              </a:rPr>
              <a:t>Results from the 2023 Survey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F69CC-A789-592A-E5A0-3F5B318D2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DE52AA-40A3-D0FA-ED0C-145435337110}"/>
              </a:ext>
            </a:extLst>
          </p:cNvPr>
          <p:cNvSpPr txBox="1"/>
          <p:nvPr/>
        </p:nvSpPr>
        <p:spPr>
          <a:xfrm>
            <a:off x="2545762" y="2974695"/>
            <a:ext cx="802125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800" b="1" dirty="0"/>
              <a:t>1) </a:t>
            </a:r>
            <a:r>
              <a:rPr lang="en-US" sz="2800" dirty="0"/>
              <a:t>Relative amount of travel: </a:t>
            </a:r>
            <a:r>
              <a:rPr lang="en-US" sz="2800" b="1" dirty="0"/>
              <a:t>trip shares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800" b="1" dirty="0"/>
              <a:t>2) </a:t>
            </a:r>
            <a:r>
              <a:rPr lang="en-US" sz="2800" dirty="0"/>
              <a:t>Mode of travel: </a:t>
            </a:r>
            <a:r>
              <a:rPr lang="en-US" sz="2800" b="1" dirty="0"/>
              <a:t>mode splits </a:t>
            </a:r>
          </a:p>
        </p:txBody>
      </p:sp>
    </p:spTree>
    <p:extLst>
      <p:ext uri="{BB962C8B-B14F-4D97-AF65-F5344CB8AC3E}">
        <p14:creationId xmlns:p14="http://schemas.microsoft.com/office/powerpoint/2010/main" val="3100892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 Shares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14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008A476-265A-53E2-BFCF-8D4380587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943222"/>
              </p:ext>
            </p:extLst>
          </p:nvPr>
        </p:nvGraphicFramePr>
        <p:xfrm>
          <a:off x="501266" y="1573238"/>
          <a:ext cx="7722395" cy="4003183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846877">
                  <a:extLst>
                    <a:ext uri="{9D8B030D-6E8A-4147-A177-3AD203B41FA5}">
                      <a16:colId xmlns:a16="http://schemas.microsoft.com/office/drawing/2014/main" val="1351831549"/>
                    </a:ext>
                  </a:extLst>
                </a:gridCol>
                <a:gridCol w="1361097">
                  <a:extLst>
                    <a:ext uri="{9D8B030D-6E8A-4147-A177-3AD203B41FA5}">
                      <a16:colId xmlns:a16="http://schemas.microsoft.com/office/drawing/2014/main" val="1552337656"/>
                    </a:ext>
                  </a:extLst>
                </a:gridCol>
                <a:gridCol w="1070033">
                  <a:extLst>
                    <a:ext uri="{9D8B030D-6E8A-4147-A177-3AD203B41FA5}">
                      <a16:colId xmlns:a16="http://schemas.microsoft.com/office/drawing/2014/main" val="3470185021"/>
                    </a:ext>
                  </a:extLst>
                </a:gridCol>
                <a:gridCol w="1295820">
                  <a:extLst>
                    <a:ext uri="{9D8B030D-6E8A-4147-A177-3AD203B41FA5}">
                      <a16:colId xmlns:a16="http://schemas.microsoft.com/office/drawing/2014/main" val="2479112906"/>
                    </a:ext>
                  </a:extLst>
                </a:gridCol>
                <a:gridCol w="1148568">
                  <a:extLst>
                    <a:ext uri="{9D8B030D-6E8A-4147-A177-3AD203B41FA5}">
                      <a16:colId xmlns:a16="http://schemas.microsoft.com/office/drawing/2014/main" val="1509001709"/>
                    </a:ext>
                  </a:extLst>
                </a:gridCol>
              </a:tblGrid>
              <a:tr h="38256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600" baseline="0" dirty="0">
                          <a:solidFill>
                            <a:schemeClr val="tx1"/>
                          </a:solidFill>
                          <a:effectLst/>
                        </a:rPr>
                        <a:t>Share  of  regional</a:t>
                      </a:r>
                      <a:endParaRPr lang="en-US" sz="2000" kern="600" baseline="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0142082"/>
                  </a:ext>
                </a:extLst>
              </a:tr>
              <a:tr h="7498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Adults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solidFill>
                            <a:schemeClr val="tx1"/>
                          </a:solidFill>
                          <a:effectLst/>
                          <a:latin typeface="Poppins" panose="00000500000000000000" pitchFamily="2" charset="0"/>
                          <a:ea typeface="Aptos" panose="020B0004020202020204" pitchFamily="34" charset="0"/>
                          <a:cs typeface="Poppins" panose="00000500000000000000" pitchFamily="2" charset="0"/>
                        </a:rPr>
                        <a:t>(reference)</a:t>
                      </a:r>
                      <a:endParaRPr lang="en-US" sz="16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070582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65 years or older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19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42288073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With disability</a:t>
                      </a:r>
                      <a:endParaRPr lang="en-US" sz="2000" b="1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74443664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Under $25K income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5336601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No vehicle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757421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6FC7185-BECC-D477-78D1-C62F2854DF67}"/>
              </a:ext>
            </a:extLst>
          </p:cNvPr>
          <p:cNvSpPr txBox="1"/>
          <p:nvPr/>
        </p:nvSpPr>
        <p:spPr>
          <a:xfrm>
            <a:off x="8661400" y="1752600"/>
            <a:ext cx="30293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can compare these groups’ travel behavior to the region by comparing their share of the population to their share of trips.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group share of the adult population is our reference value.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BA8FDFAA-C4AB-B67A-D65B-77A0D2B45BBD}"/>
              </a:ext>
            </a:extLst>
          </p:cNvPr>
          <p:cNvSpPr/>
          <p:nvPr/>
        </p:nvSpPr>
        <p:spPr>
          <a:xfrm>
            <a:off x="3245261" y="2752199"/>
            <a:ext cx="1473200" cy="2746901"/>
          </a:xfrm>
          <a:prstGeom prst="wedgeRoundRectCallout">
            <a:avLst>
              <a:gd name="adj1" fmla="val 310202"/>
              <a:gd name="adj2" fmla="val 9700"/>
              <a:gd name="adj3" fmla="val 16667"/>
            </a:avLst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225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 Shares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15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008A476-265A-53E2-BFCF-8D4380587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253801"/>
              </p:ext>
            </p:extLst>
          </p:nvPr>
        </p:nvGraphicFramePr>
        <p:xfrm>
          <a:off x="501266" y="1573238"/>
          <a:ext cx="7722395" cy="4003183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846877">
                  <a:extLst>
                    <a:ext uri="{9D8B030D-6E8A-4147-A177-3AD203B41FA5}">
                      <a16:colId xmlns:a16="http://schemas.microsoft.com/office/drawing/2014/main" val="1351831549"/>
                    </a:ext>
                  </a:extLst>
                </a:gridCol>
                <a:gridCol w="1361097">
                  <a:extLst>
                    <a:ext uri="{9D8B030D-6E8A-4147-A177-3AD203B41FA5}">
                      <a16:colId xmlns:a16="http://schemas.microsoft.com/office/drawing/2014/main" val="1552337656"/>
                    </a:ext>
                  </a:extLst>
                </a:gridCol>
                <a:gridCol w="1070033">
                  <a:extLst>
                    <a:ext uri="{9D8B030D-6E8A-4147-A177-3AD203B41FA5}">
                      <a16:colId xmlns:a16="http://schemas.microsoft.com/office/drawing/2014/main" val="3470185021"/>
                    </a:ext>
                  </a:extLst>
                </a:gridCol>
                <a:gridCol w="1295820">
                  <a:extLst>
                    <a:ext uri="{9D8B030D-6E8A-4147-A177-3AD203B41FA5}">
                      <a16:colId xmlns:a16="http://schemas.microsoft.com/office/drawing/2014/main" val="2479112906"/>
                    </a:ext>
                  </a:extLst>
                </a:gridCol>
                <a:gridCol w="1148568">
                  <a:extLst>
                    <a:ext uri="{9D8B030D-6E8A-4147-A177-3AD203B41FA5}">
                      <a16:colId xmlns:a16="http://schemas.microsoft.com/office/drawing/2014/main" val="1509001709"/>
                    </a:ext>
                  </a:extLst>
                </a:gridCol>
              </a:tblGrid>
              <a:tr h="38256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600" baseline="0" dirty="0">
                          <a:solidFill>
                            <a:schemeClr val="tx1"/>
                          </a:solidFill>
                          <a:effectLst/>
                        </a:rPr>
                        <a:t>Share  of  regional</a:t>
                      </a:r>
                      <a:endParaRPr lang="en-US" sz="2000" kern="600" baseline="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0142082"/>
                  </a:ext>
                </a:extLst>
              </a:tr>
              <a:tr h="7498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Adults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solidFill>
                            <a:schemeClr val="tx1"/>
                          </a:solidFill>
                          <a:effectLst/>
                          <a:latin typeface="Poppins" panose="00000500000000000000" pitchFamily="2" charset="0"/>
                          <a:ea typeface="Aptos" panose="020B0004020202020204" pitchFamily="34" charset="0"/>
                          <a:cs typeface="Poppins" panose="00000500000000000000" pitchFamily="2" charset="0"/>
                        </a:rPr>
                        <a:t>(reference)</a:t>
                      </a:r>
                      <a:endParaRPr lang="en-US" sz="16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Trips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070582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65 years or older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19%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19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42288073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With disability</a:t>
                      </a:r>
                      <a:endParaRPr lang="en-US" sz="2000" b="1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6%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74443664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Under $25K income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6%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5336601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No vehicle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6%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75742106"/>
                  </a:ext>
                </a:extLst>
              </a:tr>
            </a:tbl>
          </a:graphicData>
        </a:graphic>
      </p:graphicFrame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3692FB12-BA7A-78E5-0A1D-1BC3306FC094}"/>
              </a:ext>
            </a:extLst>
          </p:cNvPr>
          <p:cNvSpPr/>
          <p:nvPr/>
        </p:nvSpPr>
        <p:spPr>
          <a:xfrm>
            <a:off x="3276601" y="2773865"/>
            <a:ext cx="2520962" cy="2026735"/>
          </a:xfrm>
          <a:prstGeom prst="wedgeRoundRectCallout">
            <a:avLst>
              <a:gd name="adj1" fmla="val 160986"/>
              <a:gd name="adj2" fmla="val -48519"/>
              <a:gd name="adj3" fmla="val 16667"/>
            </a:avLst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3E3C3C80-BDF0-4EF6-232F-EBD8C5DF4E4C}"/>
              </a:ext>
            </a:extLst>
          </p:cNvPr>
          <p:cNvSpPr/>
          <p:nvPr/>
        </p:nvSpPr>
        <p:spPr>
          <a:xfrm>
            <a:off x="3276601" y="4918899"/>
            <a:ext cx="2520962" cy="590023"/>
          </a:xfrm>
          <a:prstGeom prst="wedgeRoundRectCallout">
            <a:avLst>
              <a:gd name="adj1" fmla="val 159576"/>
              <a:gd name="adj2" fmla="val -112988"/>
              <a:gd name="adj3" fmla="val 16667"/>
            </a:avLst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31E663-30B3-B104-F569-43B2D38D0C5D}"/>
              </a:ext>
            </a:extLst>
          </p:cNvPr>
          <p:cNvSpPr txBox="1"/>
          <p:nvPr/>
        </p:nvSpPr>
        <p:spPr>
          <a:xfrm>
            <a:off x="8661400" y="2295190"/>
            <a:ext cx="3029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this case, three of the groups make trips just as frequently as everyone else.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E1BFA8-F42D-DC11-B764-22F36CD19A61}"/>
              </a:ext>
            </a:extLst>
          </p:cNvPr>
          <p:cNvSpPr txBox="1"/>
          <p:nvPr/>
        </p:nvSpPr>
        <p:spPr>
          <a:xfrm>
            <a:off x="8661400" y="3862013"/>
            <a:ext cx="28388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difference is those without a vehicle. </a:t>
            </a:r>
            <a:br>
              <a:rPr lang="en-US" dirty="0"/>
            </a:br>
            <a:r>
              <a:rPr lang="en-US" dirty="0"/>
              <a:t>They travel two-thirds as often as the general public.</a:t>
            </a:r>
          </a:p>
        </p:txBody>
      </p:sp>
    </p:spTree>
    <p:extLst>
      <p:ext uri="{BB962C8B-B14F-4D97-AF65-F5344CB8AC3E}">
        <p14:creationId xmlns:p14="http://schemas.microsoft.com/office/powerpoint/2010/main" val="3298747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 Shares - Grocery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16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008A476-265A-53E2-BFCF-8D4380587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8447007"/>
              </p:ext>
            </p:extLst>
          </p:nvPr>
        </p:nvGraphicFramePr>
        <p:xfrm>
          <a:off x="501266" y="1573238"/>
          <a:ext cx="7722395" cy="3933308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846877">
                  <a:extLst>
                    <a:ext uri="{9D8B030D-6E8A-4147-A177-3AD203B41FA5}">
                      <a16:colId xmlns:a16="http://schemas.microsoft.com/office/drawing/2014/main" val="1351831549"/>
                    </a:ext>
                  </a:extLst>
                </a:gridCol>
                <a:gridCol w="982557">
                  <a:extLst>
                    <a:ext uri="{9D8B030D-6E8A-4147-A177-3AD203B41FA5}">
                      <a16:colId xmlns:a16="http://schemas.microsoft.com/office/drawing/2014/main" val="1552337656"/>
                    </a:ext>
                  </a:extLst>
                </a:gridCol>
                <a:gridCol w="1448573">
                  <a:extLst>
                    <a:ext uri="{9D8B030D-6E8A-4147-A177-3AD203B41FA5}">
                      <a16:colId xmlns:a16="http://schemas.microsoft.com/office/drawing/2014/main" val="3470185021"/>
                    </a:ext>
                  </a:extLst>
                </a:gridCol>
                <a:gridCol w="1295820">
                  <a:extLst>
                    <a:ext uri="{9D8B030D-6E8A-4147-A177-3AD203B41FA5}">
                      <a16:colId xmlns:a16="http://schemas.microsoft.com/office/drawing/2014/main" val="2479112906"/>
                    </a:ext>
                  </a:extLst>
                </a:gridCol>
                <a:gridCol w="1148568">
                  <a:extLst>
                    <a:ext uri="{9D8B030D-6E8A-4147-A177-3AD203B41FA5}">
                      <a16:colId xmlns:a16="http://schemas.microsoft.com/office/drawing/2014/main" val="1509001709"/>
                    </a:ext>
                  </a:extLst>
                </a:gridCol>
              </a:tblGrid>
              <a:tr h="42066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600" baseline="0" dirty="0">
                          <a:solidFill>
                            <a:schemeClr val="tx1"/>
                          </a:solidFill>
                          <a:effectLst/>
                        </a:rPr>
                        <a:t>Share  of  regional</a:t>
                      </a:r>
                      <a:endParaRPr lang="en-US" sz="2000" kern="600" baseline="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0142082"/>
                  </a:ext>
                </a:extLst>
              </a:tr>
              <a:tr h="6223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Trips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Adults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solidFill>
                            <a:schemeClr val="tx1"/>
                          </a:solidFill>
                          <a:effectLst/>
                          <a:latin typeface="Poppins" panose="00000500000000000000" pitchFamily="2" charset="0"/>
                          <a:ea typeface="Aptos" panose="020B0004020202020204" pitchFamily="34" charset="0"/>
                          <a:cs typeface="Poppins" panose="00000500000000000000" pitchFamily="2" charset="0"/>
                        </a:rPr>
                        <a:t>(reference)</a:t>
                      </a:r>
                      <a:endParaRPr lang="en-US" sz="16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Grocery trips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070582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65 years or older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19%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19%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25</a:t>
                      </a: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US" sz="2000" b="1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42288073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With disability</a:t>
                      </a:r>
                      <a:endParaRPr lang="en-US" sz="2000" b="1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7%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7%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11</a:t>
                      </a: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US" sz="2000" b="1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74443664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Under $25K income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7%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7%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13%</a:t>
                      </a:r>
                      <a:endParaRPr lang="en-US" sz="2000" b="1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5336601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No vehicle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4</a:t>
                      </a: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6%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7%</a:t>
                      </a:r>
                      <a:endParaRPr lang="en-US" sz="2000" b="1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75742106"/>
                  </a:ext>
                </a:extLst>
              </a:tr>
            </a:tbl>
          </a:graphicData>
        </a:graphic>
      </p:graphicFrame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8CBEB988-BA64-EAC1-926A-8B0B3B6875B2}"/>
              </a:ext>
            </a:extLst>
          </p:cNvPr>
          <p:cNvSpPr/>
          <p:nvPr/>
        </p:nvSpPr>
        <p:spPr>
          <a:xfrm>
            <a:off x="4362463" y="2723207"/>
            <a:ext cx="2520962" cy="1999264"/>
          </a:xfrm>
          <a:prstGeom prst="wedgeRoundRectCallout">
            <a:avLst>
              <a:gd name="adj1" fmla="val 121691"/>
              <a:gd name="adj2" fmla="val -45794"/>
              <a:gd name="adj3" fmla="val 16667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B8E0A6B2-123B-7313-2FDF-2BD1D1F818FD}"/>
              </a:ext>
            </a:extLst>
          </p:cNvPr>
          <p:cNvSpPr/>
          <p:nvPr/>
        </p:nvSpPr>
        <p:spPr>
          <a:xfrm>
            <a:off x="4362463" y="4815068"/>
            <a:ext cx="2520962" cy="637125"/>
          </a:xfrm>
          <a:prstGeom prst="wedgeRoundRectCallout">
            <a:avLst>
              <a:gd name="adj1" fmla="val 118267"/>
              <a:gd name="adj2" fmla="val 8758"/>
              <a:gd name="adj3" fmla="val 16667"/>
            </a:avLst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E4D554-02C9-9F86-CD55-B1EF339D4616}"/>
              </a:ext>
            </a:extLst>
          </p:cNvPr>
          <p:cNvSpPr txBox="1"/>
          <p:nvPr/>
        </p:nvSpPr>
        <p:spPr>
          <a:xfrm>
            <a:off x="8737600" y="2107078"/>
            <a:ext cx="3225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Older adults, those with disabilities, and low-income families shop for groceries during the week more frequently than the general public.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7385F8-C8EF-C731-23E0-F77FF4812FBB}"/>
              </a:ext>
            </a:extLst>
          </p:cNvPr>
          <p:cNvSpPr txBox="1"/>
          <p:nvPr/>
        </p:nvSpPr>
        <p:spPr>
          <a:xfrm>
            <a:off x="8737600" y="4155765"/>
            <a:ext cx="30607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Grocery trips for households without a vehicle were no different than their reference share (accounting for the error margin). </a:t>
            </a:r>
          </a:p>
        </p:txBody>
      </p:sp>
    </p:spTree>
    <p:extLst>
      <p:ext uri="{BB962C8B-B14F-4D97-AF65-F5344CB8AC3E}">
        <p14:creationId xmlns:p14="http://schemas.microsoft.com/office/powerpoint/2010/main" val="2067784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 Shares - Medical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008A476-265A-53E2-BFCF-8D4380587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32797"/>
              </p:ext>
            </p:extLst>
          </p:nvPr>
        </p:nvGraphicFramePr>
        <p:xfrm>
          <a:off x="501266" y="1573238"/>
          <a:ext cx="7722395" cy="3875650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846877">
                  <a:extLst>
                    <a:ext uri="{9D8B030D-6E8A-4147-A177-3AD203B41FA5}">
                      <a16:colId xmlns:a16="http://schemas.microsoft.com/office/drawing/2014/main" val="1351831549"/>
                    </a:ext>
                  </a:extLst>
                </a:gridCol>
                <a:gridCol w="1109557">
                  <a:extLst>
                    <a:ext uri="{9D8B030D-6E8A-4147-A177-3AD203B41FA5}">
                      <a16:colId xmlns:a16="http://schemas.microsoft.com/office/drawing/2014/main" val="155233765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470185021"/>
                    </a:ext>
                  </a:extLst>
                </a:gridCol>
                <a:gridCol w="1398193">
                  <a:extLst>
                    <a:ext uri="{9D8B030D-6E8A-4147-A177-3AD203B41FA5}">
                      <a16:colId xmlns:a16="http://schemas.microsoft.com/office/drawing/2014/main" val="2479112906"/>
                    </a:ext>
                  </a:extLst>
                </a:gridCol>
                <a:gridCol w="1148568">
                  <a:extLst>
                    <a:ext uri="{9D8B030D-6E8A-4147-A177-3AD203B41FA5}">
                      <a16:colId xmlns:a16="http://schemas.microsoft.com/office/drawing/2014/main" val="1509001709"/>
                    </a:ext>
                  </a:extLst>
                </a:gridCol>
              </a:tblGrid>
              <a:tr h="35716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600" baseline="0" dirty="0">
                          <a:solidFill>
                            <a:schemeClr val="tx1"/>
                          </a:solidFill>
                          <a:effectLst/>
                        </a:rPr>
                        <a:t>Share  of  regional</a:t>
                      </a:r>
                      <a:endParaRPr lang="en-US" sz="2000" kern="600" baseline="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0142082"/>
                  </a:ext>
                </a:extLst>
              </a:tr>
              <a:tr h="6477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Trips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Grocery trips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Adults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solidFill>
                            <a:schemeClr val="tx1"/>
                          </a:solidFill>
                          <a:effectLst/>
                          <a:latin typeface="Poppins" panose="00000500000000000000" pitchFamily="2" charset="0"/>
                          <a:ea typeface="Aptos" panose="020B0004020202020204" pitchFamily="34" charset="0"/>
                          <a:cs typeface="Poppins" panose="00000500000000000000" pitchFamily="2" charset="0"/>
                        </a:rPr>
                        <a:t>(reference)</a:t>
                      </a:r>
                      <a:endParaRPr lang="en-US" sz="16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Medical trips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070582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65 years or older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18%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25</a:t>
                      </a: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19%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31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42288073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With disability</a:t>
                      </a:r>
                      <a:endParaRPr lang="en-US" sz="2000" b="1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6%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11</a:t>
                      </a: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7%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74443664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Under $25K Income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5%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13%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7%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5336601"/>
                  </a:ext>
                </a:extLst>
              </a:tr>
              <a:tr h="7176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No vehicle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4</a:t>
                      </a: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7%</a:t>
                      </a:r>
                      <a:endParaRPr lang="en-US" sz="2000" b="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</a:rPr>
                        <a:t>6%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  <a:endParaRPr lang="en-US" sz="2000" b="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75742106"/>
                  </a:ext>
                </a:extLst>
              </a:tr>
            </a:tbl>
          </a:graphicData>
        </a:graphic>
      </p:graphicFrame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47B81616-3950-0CFC-AD9C-06BB4BF0F9C7}"/>
              </a:ext>
            </a:extLst>
          </p:cNvPr>
          <p:cNvSpPr/>
          <p:nvPr/>
        </p:nvSpPr>
        <p:spPr>
          <a:xfrm>
            <a:off x="5639199" y="2649981"/>
            <a:ext cx="2520962" cy="1284585"/>
          </a:xfrm>
          <a:prstGeom prst="wedgeRoundRectCallout">
            <a:avLst>
              <a:gd name="adj1" fmla="val 70306"/>
              <a:gd name="adj2" fmla="val -34919"/>
              <a:gd name="adj3" fmla="val 16667"/>
            </a:avLst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CB41321-A9B3-99F4-3602-775175BDCA4D}"/>
              </a:ext>
            </a:extLst>
          </p:cNvPr>
          <p:cNvSpPr/>
          <p:nvPr/>
        </p:nvSpPr>
        <p:spPr>
          <a:xfrm>
            <a:off x="5639199" y="4757195"/>
            <a:ext cx="2520962" cy="618519"/>
          </a:xfrm>
          <a:prstGeom prst="wedgeRoundRectCallout">
            <a:avLst>
              <a:gd name="adj1" fmla="val 68393"/>
              <a:gd name="adj2" fmla="val 6777"/>
              <a:gd name="adj3" fmla="val 16667"/>
            </a:avLst>
          </a:prstGeom>
          <a:noFill/>
          <a:ln w="5715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9ED94F-ABA2-564C-F1FA-380C0F67F10E}"/>
              </a:ext>
            </a:extLst>
          </p:cNvPr>
          <p:cNvSpPr txBox="1"/>
          <p:nvPr/>
        </p:nvSpPr>
        <p:spPr>
          <a:xfrm>
            <a:off x="8813800" y="1951672"/>
            <a:ext cx="3225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Similarly, these two groups travel much more often than the average resident for medical appointments during the week.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136A59-CC04-EA3E-1C7B-743B9F9EF77B}"/>
              </a:ext>
            </a:extLst>
          </p:cNvPr>
          <p:cNvSpPr txBox="1"/>
          <p:nvPr/>
        </p:nvSpPr>
        <p:spPr>
          <a:xfrm>
            <a:off x="8813800" y="4105752"/>
            <a:ext cx="3060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Households without vehicles make a third as many weekday medical trips as the regional average.</a:t>
            </a:r>
          </a:p>
        </p:txBody>
      </p:sp>
    </p:spTree>
    <p:extLst>
      <p:ext uri="{BB962C8B-B14F-4D97-AF65-F5344CB8AC3E}">
        <p14:creationId xmlns:p14="http://schemas.microsoft.com/office/powerpoint/2010/main" val="3797618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Workforce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18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008A476-265A-53E2-BFCF-8D4380587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064304"/>
              </p:ext>
            </p:extLst>
          </p:nvPr>
        </p:nvGraphicFramePr>
        <p:xfrm>
          <a:off x="647700" y="1727200"/>
          <a:ext cx="7797799" cy="3488824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697384">
                  <a:extLst>
                    <a:ext uri="{9D8B030D-6E8A-4147-A177-3AD203B41FA5}">
                      <a16:colId xmlns:a16="http://schemas.microsoft.com/office/drawing/2014/main" val="1351831549"/>
                    </a:ext>
                  </a:extLst>
                </a:gridCol>
                <a:gridCol w="1013137">
                  <a:extLst>
                    <a:ext uri="{9D8B030D-6E8A-4147-A177-3AD203B41FA5}">
                      <a16:colId xmlns:a16="http://schemas.microsoft.com/office/drawing/2014/main" val="1552337656"/>
                    </a:ext>
                  </a:extLst>
                </a:gridCol>
                <a:gridCol w="1243926">
                  <a:extLst>
                    <a:ext uri="{9D8B030D-6E8A-4147-A177-3AD203B41FA5}">
                      <a16:colId xmlns:a16="http://schemas.microsoft.com/office/drawing/2014/main" val="3470185021"/>
                    </a:ext>
                  </a:extLst>
                </a:gridCol>
                <a:gridCol w="797576">
                  <a:extLst>
                    <a:ext uri="{9D8B030D-6E8A-4147-A177-3AD203B41FA5}">
                      <a16:colId xmlns:a16="http://schemas.microsoft.com/office/drawing/2014/main" val="4040850514"/>
                    </a:ext>
                  </a:extLst>
                </a:gridCol>
                <a:gridCol w="2045776">
                  <a:extLst>
                    <a:ext uri="{9D8B030D-6E8A-4147-A177-3AD203B41FA5}">
                      <a16:colId xmlns:a16="http://schemas.microsoft.com/office/drawing/2014/main" val="2209449430"/>
                    </a:ext>
                  </a:extLst>
                </a:gridCol>
              </a:tblGrid>
              <a:tr h="35701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share  of  regional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0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Poppins" panose="00000500000000000000" pitchFamily="2" charset="0"/>
                          <a:cs typeface="Poppins" panose="00000500000000000000" pitchFamily="2" charset="0"/>
                        </a:rPr>
                        <a:t>Within-group employment rate</a:t>
                      </a:r>
                      <a:endParaRPr lang="en-US" sz="1600" b="0" kern="100" dirty="0">
                        <a:solidFill>
                          <a:schemeClr val="tx2">
                            <a:lumMod val="50000"/>
                          </a:schemeClr>
                        </a:solidFill>
                        <a:effectLst/>
                        <a:latin typeface="Poppins" panose="00000500000000000000" pitchFamily="2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142082"/>
                  </a:ext>
                </a:extLst>
              </a:tr>
              <a:tr h="5779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Adults</a:t>
                      </a:r>
                      <a:endParaRPr lang="en-US" sz="16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R>
                      <a:noFill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Workers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070582"/>
                  </a:ext>
                </a:extLst>
              </a:tr>
              <a:tr h="66037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65 years or older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19%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fontAlgn="ctr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2288073"/>
                  </a:ext>
                </a:extLst>
              </a:tr>
              <a:tr h="60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With disability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7%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fontAlgn="ctr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4443664"/>
                  </a:ext>
                </a:extLst>
              </a:tr>
              <a:tr h="66037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Under $25K income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7%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R>
                      <a:noFill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fontAlgn="ctr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336601"/>
                  </a:ext>
                </a:extLst>
              </a:tr>
              <a:tr h="60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No vehicle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6%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lnR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kern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algn="ctr" defTabSz="914400" rtl="0" eaLnBrk="1" fontAlgn="ctr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7421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FC5501A-C2DE-1514-0045-666BAB13B06B}"/>
              </a:ext>
            </a:extLst>
          </p:cNvPr>
          <p:cNvSpPr txBox="1"/>
          <p:nvPr/>
        </p:nvSpPr>
        <p:spPr>
          <a:xfrm>
            <a:off x="8644680" y="1727200"/>
            <a:ext cx="3327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work trips, the adult population isn’t as useful for reference as the workforce.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 significant proportion of these priority populations are not currently in the workforce. (The age 65+ category, for example, includes many retirees.)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C7002D0-CCF2-7F26-D5E3-ED4D9118FED4}"/>
              </a:ext>
            </a:extLst>
          </p:cNvPr>
          <p:cNvGrpSpPr/>
          <p:nvPr/>
        </p:nvGrpSpPr>
        <p:grpSpPr>
          <a:xfrm>
            <a:off x="4174281" y="2963118"/>
            <a:ext cx="482600" cy="1969097"/>
            <a:chOff x="4406900" y="3213100"/>
            <a:chExt cx="482600" cy="2287562"/>
          </a:xfrm>
        </p:grpSpPr>
        <p:sp>
          <p:nvSpPr>
            <p:cNvPr id="7" name="Arrow: Left-Right 6">
              <a:extLst>
                <a:ext uri="{FF2B5EF4-FFF2-40B4-BE49-F238E27FC236}">
                  <a16:creationId xmlns:a16="http://schemas.microsoft.com/office/drawing/2014/main" id="{27131F32-F0FE-301A-45FF-B9892693AA80}"/>
                </a:ext>
              </a:extLst>
            </p:cNvPr>
            <p:cNvSpPr/>
            <p:nvPr/>
          </p:nvSpPr>
          <p:spPr>
            <a:xfrm>
              <a:off x="4406900" y="3213100"/>
              <a:ext cx="457200" cy="127000"/>
            </a:xfrm>
            <a:prstGeom prst="leftRightArrow">
              <a:avLst/>
            </a:prstGeom>
            <a:solidFill>
              <a:srgbClr val="FFFF0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C000"/>
                </a:solidFill>
              </a:endParaRPr>
            </a:p>
          </p:txBody>
        </p:sp>
        <p:sp>
          <p:nvSpPr>
            <p:cNvPr id="8" name="Arrow: Left-Right 7">
              <a:extLst>
                <a:ext uri="{FF2B5EF4-FFF2-40B4-BE49-F238E27FC236}">
                  <a16:creationId xmlns:a16="http://schemas.microsoft.com/office/drawing/2014/main" id="{E54C9ED8-7F4D-7A4E-60F6-10FCD21DB723}"/>
                </a:ext>
              </a:extLst>
            </p:cNvPr>
            <p:cNvSpPr/>
            <p:nvPr/>
          </p:nvSpPr>
          <p:spPr>
            <a:xfrm>
              <a:off x="4406900" y="3926248"/>
              <a:ext cx="457200" cy="127000"/>
            </a:xfrm>
            <a:prstGeom prst="leftRightArrow">
              <a:avLst/>
            </a:prstGeom>
            <a:solidFill>
              <a:srgbClr val="FFFF0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C000"/>
                </a:solidFill>
              </a:endParaRPr>
            </a:p>
          </p:txBody>
        </p:sp>
        <p:sp>
          <p:nvSpPr>
            <p:cNvPr id="9" name="Arrow: Left-Right 8">
              <a:extLst>
                <a:ext uri="{FF2B5EF4-FFF2-40B4-BE49-F238E27FC236}">
                  <a16:creationId xmlns:a16="http://schemas.microsoft.com/office/drawing/2014/main" id="{AA89BAE8-8D40-5201-ADA6-27B0ED84D563}"/>
                </a:ext>
              </a:extLst>
            </p:cNvPr>
            <p:cNvSpPr/>
            <p:nvPr/>
          </p:nvSpPr>
          <p:spPr>
            <a:xfrm>
              <a:off x="4406900" y="4655971"/>
              <a:ext cx="457200" cy="127000"/>
            </a:xfrm>
            <a:prstGeom prst="leftRightArrow">
              <a:avLst/>
            </a:prstGeom>
            <a:solidFill>
              <a:srgbClr val="FFFF0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C000"/>
                </a:solidFill>
              </a:endParaRPr>
            </a:p>
          </p:txBody>
        </p:sp>
        <p:sp>
          <p:nvSpPr>
            <p:cNvPr id="11" name="Arrow: Left-Right 10">
              <a:extLst>
                <a:ext uri="{FF2B5EF4-FFF2-40B4-BE49-F238E27FC236}">
                  <a16:creationId xmlns:a16="http://schemas.microsoft.com/office/drawing/2014/main" id="{ED223D2C-4046-9532-21A6-A651DE4D9AFA}"/>
                </a:ext>
              </a:extLst>
            </p:cNvPr>
            <p:cNvSpPr/>
            <p:nvPr/>
          </p:nvSpPr>
          <p:spPr>
            <a:xfrm>
              <a:off x="4432300" y="5373662"/>
              <a:ext cx="457200" cy="127000"/>
            </a:xfrm>
            <a:prstGeom prst="leftRightArrow">
              <a:avLst/>
            </a:prstGeom>
            <a:solidFill>
              <a:srgbClr val="FFFF00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C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19190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Trip Shares –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19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008A476-265A-53E2-BFCF-8D4380587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1030032"/>
              </p:ext>
            </p:extLst>
          </p:nvPr>
        </p:nvGraphicFramePr>
        <p:xfrm>
          <a:off x="647700" y="1727200"/>
          <a:ext cx="6412857" cy="3524130"/>
        </p:xfrm>
        <a:graphic>
          <a:graphicData uri="http://schemas.openxmlformats.org/drawingml/2006/table">
            <a:tbl>
              <a:tblPr firstRow="1" firstCol="1" bandRow="1">
                <a:tableStyleId>{FABFCF23-3B69-468F-B69F-88F6DE6A72F2}</a:tableStyleId>
              </a:tblPr>
              <a:tblGrid>
                <a:gridCol w="2789981">
                  <a:extLst>
                    <a:ext uri="{9D8B030D-6E8A-4147-A177-3AD203B41FA5}">
                      <a16:colId xmlns:a16="http://schemas.microsoft.com/office/drawing/2014/main" val="1351831549"/>
                    </a:ext>
                  </a:extLst>
                </a:gridCol>
                <a:gridCol w="1006997">
                  <a:extLst>
                    <a:ext uri="{9D8B030D-6E8A-4147-A177-3AD203B41FA5}">
                      <a16:colId xmlns:a16="http://schemas.microsoft.com/office/drawing/2014/main" val="1552337656"/>
                    </a:ext>
                  </a:extLst>
                </a:gridCol>
                <a:gridCol w="1408752">
                  <a:extLst>
                    <a:ext uri="{9D8B030D-6E8A-4147-A177-3AD203B41FA5}">
                      <a16:colId xmlns:a16="http://schemas.microsoft.com/office/drawing/2014/main" val="3470185021"/>
                    </a:ext>
                  </a:extLst>
                </a:gridCol>
                <a:gridCol w="1207127">
                  <a:extLst>
                    <a:ext uri="{9D8B030D-6E8A-4147-A177-3AD203B41FA5}">
                      <a16:colId xmlns:a16="http://schemas.microsoft.com/office/drawing/2014/main" val="1691643836"/>
                    </a:ext>
                  </a:extLst>
                </a:gridCol>
              </a:tblGrid>
              <a:tr h="357012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share  of  regional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142082"/>
                  </a:ext>
                </a:extLst>
              </a:tr>
              <a:tr h="64628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Adults</a:t>
                      </a:r>
                      <a:endParaRPr lang="en-US" sz="16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Workers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solidFill>
                            <a:schemeClr val="tx1"/>
                          </a:solidFill>
                          <a:effectLst/>
                          <a:latin typeface="Poppins" panose="00000500000000000000" pitchFamily="2" charset="0"/>
                          <a:ea typeface="Aptos" panose="020B0004020202020204" pitchFamily="34" charset="0"/>
                          <a:cs typeface="Poppins" panose="00000500000000000000" pitchFamily="2" charset="0"/>
                        </a:rPr>
                        <a:t>(reference)</a:t>
                      </a:r>
                      <a:endParaRPr lang="en-US" sz="16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Work </a:t>
                      </a:r>
                    </a:p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tx1"/>
                          </a:solidFill>
                          <a:effectLst/>
                        </a:rPr>
                        <a:t>trips</a:t>
                      </a:r>
                      <a:endParaRPr lang="en-US" sz="2000" kern="100" dirty="0">
                        <a:solidFill>
                          <a:schemeClr val="tx1"/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0070582"/>
                  </a:ext>
                </a:extLst>
              </a:tr>
              <a:tr h="66037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65 years or older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19%</a:t>
                      </a:r>
                      <a:endParaRPr lang="en-US" sz="200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r>
                        <a:rPr lang="en-US" sz="2000" b="0" kern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42288073"/>
                  </a:ext>
                </a:extLst>
              </a:tr>
              <a:tr h="60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With disability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7%</a:t>
                      </a:r>
                      <a:endParaRPr lang="en-US" sz="200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74443664"/>
                  </a:ext>
                </a:extLst>
              </a:tr>
              <a:tr h="66037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Under $25K income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7%</a:t>
                      </a:r>
                      <a:endParaRPr lang="en-US" sz="200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5336601"/>
                  </a:ext>
                </a:extLst>
              </a:tr>
              <a:tr h="60004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</a:rPr>
                        <a:t>No vehicle</a:t>
                      </a:r>
                      <a:endParaRPr lang="en-US" sz="2000" kern="100" dirty="0"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6%</a:t>
                      </a:r>
                      <a:endParaRPr lang="en-US" sz="2000" kern="100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Poppins" panose="00000500000000000000" pitchFamily="2" charset="0"/>
                        <a:ea typeface="Aptos" panose="020B0004020202020204" pitchFamily="34" charset="0"/>
                        <a:cs typeface="Poppins" panose="00000500000000000000" pitchFamily="2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4%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algn="ctr" defTabSz="914400" rtl="0" eaLnBrk="1" fontAlgn="b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en-US" sz="2000" kern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%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7574210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FC5501A-C2DE-1514-0045-666BAB13B06B}"/>
              </a:ext>
            </a:extLst>
          </p:cNvPr>
          <p:cNvSpPr txBox="1"/>
          <p:nvPr/>
        </p:nvSpPr>
        <p:spPr>
          <a:xfrm>
            <a:off x="7998106" y="1727200"/>
            <a:ext cx="3546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this comparison, work trip rates make more sense.</a:t>
            </a: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3750CC02-23E4-0B19-08AE-6E9D903E4856}"/>
              </a:ext>
            </a:extLst>
          </p:cNvPr>
          <p:cNvSpPr/>
          <p:nvPr/>
        </p:nvSpPr>
        <p:spPr>
          <a:xfrm>
            <a:off x="4486580" y="4064651"/>
            <a:ext cx="2520962" cy="522155"/>
          </a:xfrm>
          <a:prstGeom prst="wedgeRoundRectCallout">
            <a:avLst>
              <a:gd name="adj1" fmla="val 88938"/>
              <a:gd name="adj2" fmla="val 24540"/>
              <a:gd name="adj3" fmla="val 16667"/>
            </a:avLst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CFDD7E-5B8A-EF28-E63D-180A8740BF70}"/>
              </a:ext>
            </a:extLst>
          </p:cNvPr>
          <p:cNvSpPr txBox="1"/>
          <p:nvPr/>
        </p:nvSpPr>
        <p:spPr>
          <a:xfrm>
            <a:off x="7998106" y="3725563"/>
            <a:ext cx="35461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only significant difference is for low-income workers, who commute less than the average worker.</a:t>
            </a:r>
          </a:p>
        </p:txBody>
      </p:sp>
    </p:spTree>
    <p:extLst>
      <p:ext uri="{BB962C8B-B14F-4D97-AF65-F5344CB8AC3E}">
        <p14:creationId xmlns:p14="http://schemas.microsoft.com/office/powerpoint/2010/main" val="3257102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58DFAB5-974A-E21D-BB4D-9B4F5A7A9D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57" r="57003"/>
          <a:stretch/>
        </p:blipFill>
        <p:spPr>
          <a:xfrm>
            <a:off x="0" y="980094"/>
            <a:ext cx="3419688" cy="58881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C72FA5-0A2F-5DEC-5684-3422FAC49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207FCE-0587-6194-F565-0D8A037EF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8C866A-1DEB-8B43-4D81-1C564FB650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46162" y="1500188"/>
            <a:ext cx="7935555" cy="497354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chemeClr val="accent2"/>
                </a:solidFill>
                <a:effectLst/>
                <a:latin typeface="Poppins" pitchFamily="2" charset="77"/>
                <a:cs typeface="Poppins" pitchFamily="2" charset="77"/>
              </a:rPr>
              <a:t>Intro to the Household Travel Survey (HTS) Program</a:t>
            </a:r>
          </a:p>
          <a:p>
            <a:pPr marL="342900" indent="-34290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Priority populations reported </a:t>
            </a:r>
          </a:p>
          <a:p>
            <a:pPr marL="342900" indent="-34290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i="0" dirty="0">
                <a:solidFill>
                  <a:schemeClr val="accent2"/>
                </a:solidFill>
                <a:effectLst/>
                <a:latin typeface="Poppins" pitchFamily="2" charset="77"/>
                <a:cs typeface="Poppins" pitchFamily="2" charset="77"/>
              </a:rPr>
              <a:t>2023 survey results: </a:t>
            </a:r>
            <a:br>
              <a:rPr lang="en-US" sz="3200" b="1" i="0" dirty="0">
                <a:solidFill>
                  <a:schemeClr val="accent2"/>
                </a:solidFill>
                <a:effectLst/>
                <a:latin typeface="Poppins" pitchFamily="2" charset="77"/>
                <a:cs typeface="Poppins" pitchFamily="2" charset="77"/>
              </a:rPr>
            </a:br>
            <a:r>
              <a:rPr lang="en-US" sz="3200" b="1" i="0" dirty="0">
                <a:solidFill>
                  <a:schemeClr val="accent2"/>
                </a:solidFill>
                <a:effectLst/>
                <a:latin typeface="Poppins" pitchFamily="2" charset="77"/>
                <a:cs typeface="Poppins" pitchFamily="2" charset="77"/>
              </a:rPr>
              <a:t>trip shares and mode share</a:t>
            </a:r>
          </a:p>
          <a:p>
            <a:pPr marL="342900" indent="-342900">
              <a:lnSpc>
                <a:spcPct val="10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2023 presentation schedule &amp; 2025 survey</a:t>
            </a:r>
            <a:endParaRPr lang="en-US" sz="32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234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676FCD1-2781-720C-61C9-F101E1193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510" y="1284790"/>
            <a:ext cx="8710154" cy="495064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Mode - 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20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5794EB-B112-F0CB-DC66-8BD6045B85C0}"/>
              </a:ext>
            </a:extLst>
          </p:cNvPr>
          <p:cNvSpPr txBox="1"/>
          <p:nvPr/>
        </p:nvSpPr>
        <p:spPr>
          <a:xfrm>
            <a:off x="470852" y="3069468"/>
            <a:ext cx="2960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are only minor differences in mode choice between age groups.</a:t>
            </a:r>
          </a:p>
        </p:txBody>
      </p:sp>
    </p:spTree>
    <p:extLst>
      <p:ext uri="{BB962C8B-B14F-4D97-AF65-F5344CB8AC3E}">
        <p14:creationId xmlns:p14="http://schemas.microsoft.com/office/powerpoint/2010/main" val="816959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55F3EB3-BBB2-2B31-0B12-232601871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9945" y="1435261"/>
            <a:ext cx="7679546" cy="47068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Mode - Disability Status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21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B74CAA-107B-733B-BFDB-0A3A683DE900}"/>
              </a:ext>
            </a:extLst>
          </p:cNvPr>
          <p:cNvSpPr txBox="1"/>
          <p:nvPr/>
        </p:nvSpPr>
        <p:spPr>
          <a:xfrm>
            <a:off x="402272" y="1863080"/>
            <a:ext cx="29606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similar proportion of trips between groups involve driving, but those with disabilities are more likely to travel with someone else.</a:t>
            </a:r>
          </a:p>
          <a:p>
            <a:endParaRPr lang="en-US" dirty="0"/>
          </a:p>
          <a:p>
            <a:r>
              <a:rPr lang="en-US" dirty="0"/>
              <a:t>Transit use is triple that of the rest of the population.</a:t>
            </a:r>
          </a:p>
        </p:txBody>
      </p:sp>
    </p:spTree>
    <p:extLst>
      <p:ext uri="{BB962C8B-B14F-4D97-AF65-F5344CB8AC3E}">
        <p14:creationId xmlns:p14="http://schemas.microsoft.com/office/powerpoint/2010/main" val="442069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759DF96-C8B8-5FE6-F10C-D8814DBD4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327" y="1424008"/>
            <a:ext cx="8807679" cy="483582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Mode – Race &amp; Ethnicity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0387F-4811-39DE-A2C9-7050E71A521C}"/>
              </a:ext>
            </a:extLst>
          </p:cNvPr>
          <p:cNvSpPr txBox="1"/>
          <p:nvPr/>
        </p:nvSpPr>
        <p:spPr>
          <a:xfrm>
            <a:off x="386476" y="3871902"/>
            <a:ext cx="30768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 respondents are more likely to use transit and less likely to carpool.</a:t>
            </a:r>
          </a:p>
        </p:txBody>
      </p:sp>
    </p:spTree>
    <p:extLst>
      <p:ext uri="{BB962C8B-B14F-4D97-AF65-F5344CB8AC3E}">
        <p14:creationId xmlns:p14="http://schemas.microsoft.com/office/powerpoint/2010/main" val="15513551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Mode - Income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23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9045DC4-80FD-ED5A-9517-5378F73A947D}"/>
              </a:ext>
            </a:extLst>
          </p:cNvPr>
          <p:cNvSpPr txBox="1"/>
          <p:nvPr/>
        </p:nvSpPr>
        <p:spPr>
          <a:xfrm>
            <a:off x="292348" y="2020495"/>
            <a:ext cx="27823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more notable differences from regional mode split are in households making less than $25K annually.</a:t>
            </a:r>
          </a:p>
          <a:p>
            <a:endParaRPr lang="en-US" dirty="0"/>
          </a:p>
          <a:p>
            <a:r>
              <a:rPr lang="en-US" dirty="0"/>
              <a:t>These households drive alone less and use transit seven times more than those making over $50K.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781BE5-04B9-C1B3-7F39-5946009A0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70" y="1435239"/>
            <a:ext cx="8326890" cy="482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507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Mode - Vehicle Ownership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104B2B-A7D2-4004-E11F-FF416F317799}"/>
              </a:ext>
            </a:extLst>
          </p:cNvPr>
          <p:cNvSpPr txBox="1"/>
          <p:nvPr/>
        </p:nvSpPr>
        <p:spPr>
          <a:xfrm>
            <a:off x="291372" y="2411720"/>
            <a:ext cx="30622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Those who own a vehicle are much more likely to drive. </a:t>
            </a:r>
          </a:p>
          <a:p>
            <a:endParaRPr lang="en-US" dirty="0"/>
          </a:p>
          <a:p>
            <a:r>
              <a:rPr lang="en-US" dirty="0"/>
              <a:t>The choice of where to live (including walking &amp; transit access) and whether to own a vehicle are often intertwined.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33C5D7-6FF2-2807-54BE-FA555ED55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106" y="1311042"/>
            <a:ext cx="8193522" cy="4786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3527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3714EF-2960-6622-0410-ED071251E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2023 HTS presentation schedule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4DC2C-69EF-A93F-3CB6-CAC3B5BBF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25</a:t>
            </a:fld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32E3B44-6712-00BC-104B-8979B7BD1092}"/>
              </a:ext>
            </a:extLst>
          </p:cNvPr>
          <p:cNvGraphicFramePr>
            <a:graphicFrameLocks noGrp="1"/>
          </p:cNvGraphicFramePr>
          <p:nvPr/>
        </p:nvGraphicFramePr>
        <p:xfrm>
          <a:off x="264908" y="1134789"/>
          <a:ext cx="11672780" cy="5125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28304">
                  <a:extLst>
                    <a:ext uri="{9D8B030D-6E8A-4147-A177-3AD203B41FA5}">
                      <a16:colId xmlns:a16="http://schemas.microsoft.com/office/drawing/2014/main" val="676575036"/>
                    </a:ext>
                  </a:extLst>
                </a:gridCol>
                <a:gridCol w="796594">
                  <a:extLst>
                    <a:ext uri="{9D8B030D-6E8A-4147-A177-3AD203B41FA5}">
                      <a16:colId xmlns:a16="http://schemas.microsoft.com/office/drawing/2014/main" val="420809012"/>
                    </a:ext>
                  </a:extLst>
                </a:gridCol>
                <a:gridCol w="1099524">
                  <a:extLst>
                    <a:ext uri="{9D8B030D-6E8A-4147-A177-3AD203B41FA5}">
                      <a16:colId xmlns:a16="http://schemas.microsoft.com/office/drawing/2014/main" val="707347245"/>
                    </a:ext>
                  </a:extLst>
                </a:gridCol>
                <a:gridCol w="6148358">
                  <a:extLst>
                    <a:ext uri="{9D8B030D-6E8A-4147-A177-3AD203B41FA5}">
                      <a16:colId xmlns:a16="http://schemas.microsoft.com/office/drawing/2014/main" val="23931562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901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Transportation Demand Management (TDM)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8/27 Tue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Workplaces, commutes, telework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9576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Bicycle Pedestrian Advisory Committee (BPAC)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9/10 Tue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Walk, bike, roll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5767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Coordinated Mobility &amp; Accessibility Committee (CMAC)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9/18 Wed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9:30-11:30am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People with disabilities, older adults, youth, people with lower income, people with limited English proficiency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64448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Transit-Oriented Development (TOD)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9/20 Fri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Transit &amp; other modes, Regional Growth Centers (RGC) &amp; High-Capacity Transit (HCT) communities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08226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Freight Advisory Committee (FAC)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10/9 Wed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9:30-11am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Deliveries &amp; other travels induced by residents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1741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Transit Operator Committees (TOC)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10/23 Wed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10am-12pm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Focus on transit behaviors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3765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Regional Staff Committee (RSC)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11/21 Thu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9:30-11:30am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Highlights from all topics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3527029"/>
                  </a:ext>
                </a:extLst>
              </a:tr>
            </a:tbl>
          </a:graphicData>
        </a:graphic>
      </p:graphicFrame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0E2945A-0C97-E204-D9DF-2EE89984309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103" y="6495749"/>
            <a:ext cx="4392589" cy="32316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830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2025 HTS Timeline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26</a:t>
            </a:fld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C0C1112-9FD5-2F77-1EA0-449AD023C0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006163"/>
              </p:ext>
            </p:extLst>
          </p:nvPr>
        </p:nvGraphicFramePr>
        <p:xfrm>
          <a:off x="551009" y="1364794"/>
          <a:ext cx="11038871" cy="36576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092667">
                  <a:extLst>
                    <a:ext uri="{9D8B030D-6E8A-4147-A177-3AD203B41FA5}">
                      <a16:colId xmlns:a16="http://schemas.microsoft.com/office/drawing/2014/main" val="276261294"/>
                    </a:ext>
                  </a:extLst>
                </a:gridCol>
                <a:gridCol w="2804908">
                  <a:extLst>
                    <a:ext uri="{9D8B030D-6E8A-4147-A177-3AD203B41FA5}">
                      <a16:colId xmlns:a16="http://schemas.microsoft.com/office/drawing/2014/main" val="1235098588"/>
                    </a:ext>
                  </a:extLst>
                </a:gridCol>
                <a:gridCol w="7141296">
                  <a:extLst>
                    <a:ext uri="{9D8B030D-6E8A-4147-A177-3AD203B41FA5}">
                      <a16:colId xmlns:a16="http://schemas.microsoft.com/office/drawing/2014/main" val="2111353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accent2"/>
                          </a:solidFill>
                          <a:latin typeface="Poppins" pitchFamily="2" charset="77"/>
                          <a:cs typeface="Poppins" pitchFamily="2" charset="77"/>
                        </a:rPr>
                        <a:t>2024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accent2"/>
                          </a:solidFill>
                          <a:latin typeface="Poppins" pitchFamily="2" charset="77"/>
                          <a:cs typeface="Poppins" pitchFamily="2" charset="77"/>
                        </a:rPr>
                        <a:t>October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/>
                        <a:t>Start 2025 HTS project with consultants</a:t>
                      </a:r>
                      <a:endParaRPr lang="en-US" sz="2400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701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2857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accent2"/>
                          </a:solidFill>
                          <a:latin typeface="Poppins" pitchFamily="2" charset="77"/>
                          <a:cs typeface="Poppins" pitchFamily="2" charset="77"/>
                        </a:rPr>
                        <a:t>2025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>
                          <a:solidFill>
                            <a:schemeClr val="accent2"/>
                          </a:solidFill>
                          <a:latin typeface="Poppins" pitchFamily="2" charset="77"/>
                          <a:cs typeface="Poppins" pitchFamily="2" charset="77"/>
                        </a:rPr>
                        <a:t>February – June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/>
                        <a:t>Data collection</a:t>
                      </a:r>
                      <a:endParaRPr lang="en-US" sz="2400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0297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8233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accent2"/>
                          </a:solidFill>
                          <a:latin typeface="Poppins" pitchFamily="2" charset="77"/>
                          <a:cs typeface="Poppins" pitchFamily="2" charset="77"/>
                        </a:rPr>
                        <a:t>July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/>
                        <a:t>Data cleaning, processing, weighting begins</a:t>
                      </a:r>
                      <a:endParaRPr lang="en-US" sz="2400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5008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0699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accent2"/>
                          </a:solidFill>
                          <a:latin typeface="Poppins" pitchFamily="2" charset="77"/>
                          <a:cs typeface="Poppins" pitchFamily="2" charset="77"/>
                        </a:rPr>
                        <a:t>2026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chemeClr val="accent2"/>
                          </a:solidFill>
                          <a:latin typeface="Poppins" pitchFamily="2" charset="77"/>
                          <a:cs typeface="Poppins" pitchFamily="2" charset="77"/>
                        </a:rPr>
                        <a:t>March</a:t>
                      </a: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/>
                        <a:t>Final data delivery &amp; publication</a:t>
                      </a:r>
                      <a:endParaRPr lang="en-US" sz="2400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1436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400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28547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90723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125A7D-34DB-6B15-D669-B3BDC9BD4B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812915" y="4498018"/>
            <a:ext cx="5268126" cy="981075"/>
          </a:xfrm>
        </p:spPr>
        <p:txBody>
          <a:bodyPr/>
          <a:lstStyle/>
          <a:p>
            <a:r>
              <a:rPr lang="en-US"/>
              <a:t>Thank You</a:t>
            </a:r>
            <a:r>
              <a:rPr lang="en-US" dirty="0"/>
              <a:t>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C9A0C3-8751-4944-0BC0-5ECAA68D278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2918" y="5294544"/>
            <a:ext cx="4389120" cy="914400"/>
          </a:xfrm>
        </p:spPr>
        <p:txBody>
          <a:bodyPr>
            <a:normAutofit/>
          </a:bodyPr>
          <a:lstStyle/>
          <a:p>
            <a:r>
              <a:rPr lang="en-US" sz="2000">
                <a:latin typeface="Poppins Medium" panose="00000600000000000000" pitchFamily="2" charset="0"/>
                <a:cs typeface="Poppins Medium" panose="00000600000000000000" pitchFamily="2" charset="0"/>
              </a:rPr>
              <a:t>Brian H. Y. Lee, Ph</a:t>
            </a:r>
            <a:r>
              <a:rPr lang="en-US" sz="2000" dirty="0" err="1">
                <a:latin typeface="Poppins Medium" panose="00000600000000000000" pitchFamily="2" charset="0"/>
                <a:cs typeface="Poppins Medium" panose="00000600000000000000" pitchFamily="2" charset="0"/>
              </a:rPr>
              <a:t>.D</a:t>
            </a:r>
            <a:r>
              <a:rPr lang="en-US" sz="2000" dirty="0">
                <a:latin typeface="Poppins Medium" panose="00000600000000000000" pitchFamily="2" charset="0"/>
                <a:cs typeface="Poppins Medium" panose="00000600000000000000" pitchFamily="2" charset="0"/>
              </a:rPr>
              <a:t>.</a:t>
            </a:r>
          </a:p>
          <a:p>
            <a:r>
              <a:rPr lang="en-US" sz="1400"/>
              <a:t>Program Manager, blee</a:t>
            </a:r>
            <a:r>
              <a:rPr lang="en-US" sz="1400" dirty="0" err="1"/>
              <a:t>@psrc.org</a:t>
            </a:r>
            <a:endParaRPr lang="en-US" sz="140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DE1D3EC-52F2-8FBE-A7AC-0AF7F2CB6F4C}"/>
              </a:ext>
            </a:extLst>
          </p:cNvPr>
          <p:cNvSpPr txBox="1">
            <a:spLocks/>
          </p:cNvSpPr>
          <p:nvPr/>
        </p:nvSpPr>
        <p:spPr>
          <a:xfrm>
            <a:off x="462918" y="4380144"/>
            <a:ext cx="438912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Poppins Medium" panose="00000600000000000000" pitchFamily="2" charset="0"/>
                <a:cs typeface="Poppins Medium" panose="00000600000000000000" pitchFamily="2" charset="0"/>
              </a:rPr>
              <a:t>Suzanne Childress</a:t>
            </a:r>
            <a:endParaRPr lang="en-US" sz="2000"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en-US" sz="1400"/>
              <a:t>Principal Data Scientist, schildress</a:t>
            </a:r>
            <a:r>
              <a:rPr lang="en-US" sz="1400" dirty="0" err="1"/>
              <a:t>@psrc</a:t>
            </a:r>
            <a:r>
              <a:rPr lang="en-US" sz="1400" err="1"/>
              <a:t>.</a:t>
            </a:r>
            <a:r>
              <a:rPr lang="en-US" sz="1400"/>
              <a:t>org  </a:t>
            </a:r>
            <a:endParaRPr lang="en-US" sz="1400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607DD18-73B3-F9EF-6015-A5B05422B45D}"/>
              </a:ext>
            </a:extLst>
          </p:cNvPr>
          <p:cNvSpPr txBox="1">
            <a:spLocks/>
          </p:cNvSpPr>
          <p:nvPr/>
        </p:nvSpPr>
        <p:spPr>
          <a:xfrm>
            <a:off x="462918" y="3465744"/>
            <a:ext cx="5846442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>
                <a:latin typeface="Poppins Medium" panose="00000600000000000000" pitchFamily="2" charset="0"/>
                <a:cs typeface="Poppins Medium" panose="00000600000000000000" pitchFamily="2" charset="0"/>
              </a:rPr>
              <a:t>Michael Jensen</a:t>
            </a:r>
            <a:endParaRPr lang="en-US" sz="2000"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  <a:p>
            <a:r>
              <a:rPr lang="en-US" sz="1400"/>
              <a:t>Senior Data Programmer</a:t>
            </a:r>
            <a:r>
              <a:rPr lang="en-US" sz="1400" dirty="0"/>
              <a:t>/</a:t>
            </a:r>
            <a:r>
              <a:rPr lang="en-US" sz="1400" err="1"/>
              <a:t>Analyst</a:t>
            </a:r>
            <a:r>
              <a:rPr lang="en-US" sz="1400"/>
              <a:t>, mjensen</a:t>
            </a:r>
            <a:r>
              <a:rPr lang="en-US" sz="1400" dirty="0" err="1"/>
              <a:t>@psrc.org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329851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5546695-1495-335A-1CE5-D65A3C7B6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Priority Populations are Interrelated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7E5AA-3DA1-1BC8-9C6D-1F4E29CCE4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Source: 2023 PSRC Household Travel Survey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BA944-F26A-CCF8-E4CB-F706D6231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28</a:t>
            </a:fld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303EA9C-2F72-A3E3-A373-658F67DF4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519958"/>
              </p:ext>
            </p:extLst>
          </p:nvPr>
        </p:nvGraphicFramePr>
        <p:xfrm>
          <a:off x="3388311" y="2622357"/>
          <a:ext cx="5623560" cy="161328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3011693094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3628112549"/>
                    </a:ext>
                  </a:extLst>
                </a:gridCol>
                <a:gridCol w="1577340">
                  <a:extLst>
                    <a:ext uri="{9D8B030D-6E8A-4147-A177-3AD203B41FA5}">
                      <a16:colId xmlns:a16="http://schemas.microsoft.com/office/drawing/2014/main" val="406615908"/>
                    </a:ext>
                  </a:extLst>
                </a:gridCol>
              </a:tblGrid>
              <a:tr h="779453">
                <a:tc>
                  <a:txBody>
                    <a:bodyPr/>
                    <a:lstStyle/>
                    <a:p>
                      <a:r>
                        <a:rPr lang="en-US" sz="2000" dirty="0"/>
                        <a:t>Disability Status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/>
                        <a:t>Without vehicle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Income </a:t>
                      </a:r>
                      <a:br>
                        <a:rPr lang="en-US" sz="2000" dirty="0"/>
                      </a:br>
                      <a:r>
                        <a:rPr lang="en-US" sz="2000" dirty="0"/>
                        <a:t>&lt; $25K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7963486"/>
                  </a:ext>
                </a:extLst>
              </a:tr>
              <a:tr h="416916">
                <a:tc>
                  <a:txBody>
                    <a:bodyPr/>
                    <a:lstStyle/>
                    <a:p>
                      <a:r>
                        <a:rPr lang="en-US" sz="2000" dirty="0"/>
                        <a:t>With disability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30%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638687"/>
                  </a:ext>
                </a:extLst>
              </a:tr>
              <a:tr h="416916">
                <a:tc>
                  <a:txBody>
                    <a:bodyPr/>
                    <a:lstStyle/>
                    <a:p>
                      <a:r>
                        <a:rPr lang="en-US" sz="2000"/>
                        <a:t>No disability</a:t>
                      </a:r>
                      <a:endParaRPr lang="en-US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62005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17941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Regional Trip Count Trend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29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0DCD17-8160-6A34-E2F9-5A99726FF3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443667" y="1694145"/>
            <a:ext cx="7649771" cy="4721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39B6FC1-7AFD-AA26-5909-EE7FE0B4BE0D}"/>
              </a:ext>
            </a:extLst>
          </p:cNvPr>
          <p:cNvSpPr txBox="1"/>
          <p:nvPr/>
        </p:nvSpPr>
        <p:spPr>
          <a:xfrm>
            <a:off x="189477" y="1694145"/>
            <a:ext cx="28668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Number of trips made on an average weekday in 2023 is nearly back to pre-pandemic amount</a:t>
            </a:r>
          </a:p>
        </p:txBody>
      </p:sp>
    </p:spTree>
    <p:extLst>
      <p:ext uri="{BB962C8B-B14F-4D97-AF65-F5344CB8AC3E}">
        <p14:creationId xmlns:p14="http://schemas.microsoft.com/office/powerpoint/2010/main" val="50078359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548225-882B-6D19-2E11-C33090F11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Puget Sound Regional Travel Studies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9F123-AE9D-2A40-71CF-265CC996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21" name="Content Placeholder 5">
            <a:extLst>
              <a:ext uri="{FF2B5EF4-FFF2-40B4-BE49-F238E27FC236}">
                <a16:creationId xmlns:a16="http://schemas.microsoft.com/office/drawing/2014/main" id="{8A2FE52B-902D-2662-5BFF-02296189DE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1199050"/>
              </p:ext>
            </p:extLst>
          </p:nvPr>
        </p:nvGraphicFramePr>
        <p:xfrm>
          <a:off x="179801" y="1200158"/>
          <a:ext cx="11214244" cy="52314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39246C1-1EAC-F08B-3EB5-637DAE901D73}"/>
              </a:ext>
            </a:extLst>
          </p:cNvPr>
          <p:cNvSpPr/>
          <p:nvPr/>
        </p:nvSpPr>
        <p:spPr>
          <a:xfrm>
            <a:off x="8366337" y="2673445"/>
            <a:ext cx="3063240" cy="2258151"/>
          </a:xfrm>
          <a:prstGeom prst="roundRect">
            <a:avLst/>
          </a:prstGeom>
          <a:noFill/>
          <a:ln w="28575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D81AB56-0CBB-267D-71D2-B26AA397DA99}"/>
              </a:ext>
            </a:extLst>
          </p:cNvPr>
          <p:cNvSpPr txBox="1"/>
          <p:nvPr/>
        </p:nvSpPr>
        <p:spPr>
          <a:xfrm>
            <a:off x="3975842" y="1160310"/>
            <a:ext cx="340785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chemeClr val="accent2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More frequent snapshots</a:t>
            </a:r>
            <a:r>
              <a:rPr lang="en-US" sz="1600">
                <a:latin typeface="Poppins" panose="00000500000000000000" pitchFamily="2" charset="0"/>
                <a:cs typeface="Poppins" panose="00000500000000000000" pitchFamily="2" charset="0"/>
              </a:rPr>
              <a:t> allows for more timely analysis &amp; monitoring of trends. Data can be combined across years</a:t>
            </a:r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sz="1600" b="1" dirty="0">
              <a:solidFill>
                <a:schemeClr val="accent2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Callout: Line with Accent Bar 24">
            <a:extLst>
              <a:ext uri="{FF2B5EF4-FFF2-40B4-BE49-F238E27FC236}">
                <a16:creationId xmlns:a16="http://schemas.microsoft.com/office/drawing/2014/main" id="{3659D7CD-B497-FD10-12EB-7A0A94685F3F}"/>
              </a:ext>
            </a:extLst>
          </p:cNvPr>
          <p:cNvSpPr/>
          <p:nvPr/>
        </p:nvSpPr>
        <p:spPr>
          <a:xfrm rot="10800000">
            <a:off x="6398494" y="1160308"/>
            <a:ext cx="985200" cy="1138774"/>
          </a:xfrm>
          <a:prstGeom prst="accentCallout1">
            <a:avLst>
              <a:gd name="adj1" fmla="val 46442"/>
              <a:gd name="adj2" fmla="val -4376"/>
              <a:gd name="adj3" fmla="val -35208"/>
              <a:gd name="adj4" fmla="val -103695"/>
            </a:avLst>
          </a:prstGeom>
          <a:noFill/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A44284-1FE3-F6D0-2263-E7511A3A0913}"/>
              </a:ext>
            </a:extLst>
          </p:cNvPr>
          <p:cNvSpPr txBox="1"/>
          <p:nvPr/>
        </p:nvSpPr>
        <p:spPr>
          <a:xfrm>
            <a:off x="959523" y="5953403"/>
            <a:ext cx="8809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err="1">
                <a:solidFill>
                  <a:srgbClr val="92278F"/>
                </a:solidFill>
              </a:rPr>
              <a:t>Webpage</a:t>
            </a:r>
            <a:r>
              <a:rPr lang="en-US" sz="2000">
                <a:solidFill>
                  <a:srgbClr val="92278F"/>
                </a:solidFill>
              </a:rPr>
              <a:t>: </a:t>
            </a:r>
            <a:r>
              <a:rPr lang="en-US" sz="2000">
                <a:solidFill>
                  <a:srgbClr val="77787B"/>
                </a:solidFill>
                <a:hlinkClick r:id="rId8"/>
              </a:rPr>
              <a:t>https</a:t>
            </a:r>
            <a:r>
              <a:rPr lang="en-US" sz="2000" dirty="0">
                <a:solidFill>
                  <a:srgbClr val="77787B"/>
                </a:solidFill>
                <a:hlinkClick r:id="rId8"/>
              </a:rPr>
              <a:t>://www.psrc.org</a:t>
            </a:r>
            <a:r>
              <a:rPr lang="en-US" sz="2000">
                <a:solidFill>
                  <a:srgbClr val="77787B"/>
                </a:solidFill>
                <a:hlinkClick r:id="rId8"/>
              </a:rPr>
              <a:t>/household-travel-survey-program</a:t>
            </a:r>
            <a:r>
              <a:rPr lang="en-US" sz="2000">
                <a:solidFill>
                  <a:srgbClr val="77787B"/>
                </a:solidFill>
              </a:rPr>
              <a:t> </a:t>
            </a:r>
            <a:endParaRPr lang="en-US" sz="2000" dirty="0">
              <a:solidFill>
                <a:srgbClr val="77787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9548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 Purpose by Race - 2023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30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7FBC7E-0B3E-3A2C-F015-1207C674A9EF}"/>
              </a:ext>
            </a:extLst>
          </p:cNvPr>
          <p:cNvSpPr txBox="1"/>
          <p:nvPr/>
        </p:nvSpPr>
        <p:spPr>
          <a:xfrm>
            <a:off x="334168" y="1381169"/>
            <a:ext cx="29606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Hispanic respondents, who reported the most travel overall, also reported substantially more work trips. </a:t>
            </a:r>
            <a:endParaRPr lang="en-US" dirty="0"/>
          </a:p>
          <a:p>
            <a:endParaRPr lang="en-US" dirty="0"/>
          </a:p>
          <a:p>
            <a:r>
              <a:rPr lang="en-US"/>
              <a:t>Black respondents reported the fewest trips (both work trips, and trips overall). </a:t>
            </a:r>
            <a:endParaRPr lang="en-US" dirty="0"/>
          </a:p>
          <a:p>
            <a:endParaRPr lang="en-US" dirty="0"/>
          </a:p>
          <a:p>
            <a:r>
              <a:rPr lang="en-US"/>
              <a:t>Asian and Non-Hispanic Whites travel patterns are nearly identical and fall in-between the other two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07851-8209-2F73-3A57-3298599A8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4856" y="1169202"/>
            <a:ext cx="8745172" cy="494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971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2023 Trip Purpose by Age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31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44E346-7E63-085E-B27A-19DEDE3B210C}"/>
              </a:ext>
            </a:extLst>
          </p:cNvPr>
          <p:cNvSpPr txBox="1"/>
          <p:nvPr/>
        </p:nvSpPr>
        <p:spPr>
          <a:xfrm>
            <a:off x="402272" y="1863080"/>
            <a:ext cx="29606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 largest category for either age group is errands (</a:t>
            </a:r>
            <a:r>
              <a:rPr lang="en-US" dirty="0" err="1"/>
              <a:t>e.</a:t>
            </a:r>
            <a:r>
              <a:rPr lang="en-US" err="1"/>
              <a:t>g</a:t>
            </a:r>
            <a:r>
              <a:rPr lang="en-US"/>
              <a:t>. medical appointments, shopping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/>
              <a:t>For retirees, work trips are largely replaced by additional errands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9E90A0-F498-0280-504B-0BE431D2C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7154" y="1309277"/>
            <a:ext cx="8212574" cy="472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7533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2023 Trip Purpose by Income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32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F1277B-E1E5-5547-EB32-483C6599A469}"/>
              </a:ext>
            </a:extLst>
          </p:cNvPr>
          <p:cNvSpPr txBox="1"/>
          <p:nvPr/>
        </p:nvSpPr>
        <p:spPr>
          <a:xfrm>
            <a:off x="274320" y="1720840"/>
            <a:ext cx="2997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Households with lower income also travel less for work, and more on errands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/>
              <a:t>The share of social &amp; recreational trips is similar across income groups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E8F64D-2D9A-E1C5-FE6D-9729CDE0D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210" y="1235473"/>
            <a:ext cx="8121897" cy="4868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4541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4C3715F-07FF-0DEC-A0FA-F90EACFF2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593" y="1304481"/>
            <a:ext cx="7290101" cy="4513464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E8721F3-8B37-F631-1CBE-216319533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2023 Trip Purpose by Disability Status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01C4C-19E8-ECAB-5F77-7785C80B04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E4FD1-655B-3A1C-34F7-E2D71A697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33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5657EC-C43A-8B40-E261-C82D26293500}"/>
              </a:ext>
            </a:extLst>
          </p:cNvPr>
          <p:cNvSpPr txBox="1"/>
          <p:nvPr/>
        </p:nvSpPr>
        <p:spPr>
          <a:xfrm>
            <a:off x="547306" y="2325109"/>
            <a:ext cx="38709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For those without disabilities, a greater share of travel is work-related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/>
              <a:t>A greater share of trips for those with disabilities are errands. Keep in mind they average substantially fewer trips per capita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9957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548225-882B-6D19-2E11-C33090F11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77" y="233043"/>
            <a:ext cx="11923753" cy="610473"/>
          </a:xfrm>
        </p:spPr>
        <p:txBody>
          <a:bodyPr>
            <a:normAutofit/>
          </a:bodyPr>
          <a:lstStyle/>
          <a:p>
            <a:r>
              <a:rPr lang="en-US"/>
              <a:t>Multi-year HTS Program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9F123-AE9D-2A40-71CF-265CC996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4</a:t>
            </a:fld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AE59059-4A38-294C-ACF7-BB701D6E417E}"/>
              </a:ext>
            </a:extLst>
          </p:cNvPr>
          <p:cNvSpPr txBox="1">
            <a:spLocks/>
          </p:cNvSpPr>
          <p:nvPr/>
        </p:nvSpPr>
        <p:spPr>
          <a:xfrm>
            <a:off x="376238" y="1500188"/>
            <a:ext cx="7935555" cy="5280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800" b="1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Program goal:</a:t>
            </a:r>
            <a:r>
              <a:rPr lang="en-US" sz="2800">
                <a:latin typeface="Poppins" pitchFamily="2" charset="77"/>
                <a:cs typeface="Poppins" pitchFamily="2" charset="77"/>
              </a:rPr>
              <a:t> The surveys seek to capture quality, </a:t>
            </a:r>
            <a:r>
              <a:rPr lang="en-US" sz="2800" u="sng">
                <a:latin typeface="Poppins" pitchFamily="2" charset="77"/>
                <a:cs typeface="Poppins" pitchFamily="2" charset="77"/>
              </a:rPr>
              <a:t>regionally representative</a:t>
            </a:r>
            <a:r>
              <a:rPr lang="en-US" sz="2800">
                <a:latin typeface="Poppins" pitchFamily="2" charset="77"/>
                <a:cs typeface="Poppins" pitchFamily="2" charset="77"/>
              </a:rPr>
              <a:t> data for activity and travel behaviors of </a:t>
            </a:r>
            <a:r>
              <a:rPr lang="en-US" sz="2800" u="sng">
                <a:latin typeface="Poppins" pitchFamily="2" charset="77"/>
                <a:cs typeface="Poppins" pitchFamily="2" charset="77"/>
              </a:rPr>
              <a:t>residents</a:t>
            </a:r>
            <a:r>
              <a:rPr lang="en-US" sz="2800">
                <a:latin typeface="Poppins" pitchFamily="2" charset="77"/>
                <a:cs typeface="Poppins" pitchFamily="2" charset="77"/>
              </a:rPr>
              <a:t> on a typical </a:t>
            </a:r>
            <a:r>
              <a:rPr lang="en-US" sz="2800" u="sng">
                <a:latin typeface="Poppins" pitchFamily="2" charset="77"/>
                <a:cs typeface="Poppins" pitchFamily="2" charset="77"/>
              </a:rPr>
              <a:t>weekday</a:t>
            </a:r>
            <a:r>
              <a:rPr lang="en-US" sz="2800" dirty="0">
                <a:latin typeface="Poppins" pitchFamily="2" charset="77"/>
                <a:cs typeface="Poppins" pitchFamily="2" charset="77"/>
              </a:rPr>
              <a:t>.</a:t>
            </a:r>
            <a:endParaRPr lang="en-US" sz="2800" b="1" dirty="0">
              <a:solidFill>
                <a:schemeClr val="accent2"/>
              </a:solidFill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00000"/>
              </a:lnSpc>
            </a:pPr>
            <a:endParaRPr lang="en-US" sz="2800" b="1" dirty="0">
              <a:solidFill>
                <a:schemeClr val="accent2"/>
              </a:solidFill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Motivations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>
                <a:latin typeface="Poppins" pitchFamily="2" charset="77"/>
                <a:cs typeface="Poppins" pitchFamily="2" charset="77"/>
              </a:rPr>
              <a:t>Frequent snapshots, ability to combine years</a:t>
            </a:r>
            <a:endParaRPr lang="en-US" sz="2800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itchFamily="2" charset="77"/>
                <a:cs typeface="Poppins" pitchFamily="2" charset="77"/>
              </a:rPr>
              <a:t>“</a:t>
            </a:r>
            <a:r>
              <a:rPr lang="en-US" sz="2800" err="1">
                <a:latin typeface="Poppins" pitchFamily="2" charset="77"/>
                <a:cs typeface="Poppins" pitchFamily="2" charset="77"/>
              </a:rPr>
              <a:t>Smoother</a:t>
            </a:r>
            <a:r>
              <a:rPr lang="en-US" sz="2800">
                <a:latin typeface="Poppins" pitchFamily="2" charset="77"/>
                <a:cs typeface="Poppins" pitchFamily="2" charset="77"/>
              </a:rPr>
              <a:t>” budgets &amp; labor roles</a:t>
            </a:r>
            <a:endParaRPr lang="en-US" sz="2800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>
                <a:latin typeface="Poppins" pitchFamily="2" charset="77"/>
                <a:cs typeface="Poppins" pitchFamily="2" charset="77"/>
              </a:rPr>
              <a:t>More flexibility &amp; opportunities for add-ons</a:t>
            </a:r>
            <a:endParaRPr lang="en-US" sz="2800" dirty="0"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00000"/>
              </a:lnSpc>
            </a:pPr>
            <a:endParaRPr lang="en-US" sz="2200" b="1" dirty="0">
              <a:solidFill>
                <a:schemeClr val="accent2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1284C23-636D-C3DF-F329-C64370702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4131" y="979923"/>
            <a:ext cx="3417870" cy="588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909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548225-882B-6D19-2E11-C33090F11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77" y="233043"/>
            <a:ext cx="11923753" cy="610473"/>
          </a:xfrm>
        </p:spPr>
        <p:txBody>
          <a:bodyPr>
            <a:normAutofit/>
          </a:bodyPr>
          <a:lstStyle/>
          <a:p>
            <a:r>
              <a:rPr lang="en-US"/>
              <a:t>Uses of HTS data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9F123-AE9D-2A40-71CF-265CC9964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AE59059-4A38-294C-ACF7-BB701D6E417E}"/>
              </a:ext>
            </a:extLst>
          </p:cNvPr>
          <p:cNvSpPr txBox="1">
            <a:spLocks/>
          </p:cNvSpPr>
          <p:nvPr/>
        </p:nvSpPr>
        <p:spPr>
          <a:xfrm>
            <a:off x="3746172" y="1500188"/>
            <a:ext cx="7935555" cy="52807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Analysis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Poppins" pitchFamily="2" charset="77"/>
                <a:cs typeface="Poppins" pitchFamily="2" charset="77"/>
              </a:rPr>
              <a:t>Most recent regional travel behaviors &amp; patterns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err="1">
                <a:latin typeface="Poppins" pitchFamily="2" charset="77"/>
                <a:cs typeface="Poppins" pitchFamily="2" charset="77"/>
              </a:rPr>
              <a:t>Trends</a:t>
            </a:r>
            <a:r>
              <a:rPr lang="en-US" sz="2400">
                <a:latin typeface="Poppins" pitchFamily="2" charset="77"/>
                <a:cs typeface="Poppins" pitchFamily="2" charset="77"/>
              </a:rPr>
              <a:t>: comparisons with previous surveys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00000"/>
              </a:lnSpc>
            </a:pPr>
            <a:endParaRPr lang="en-US" sz="2400" b="1" dirty="0">
              <a:solidFill>
                <a:schemeClr val="accent2"/>
              </a:solidFill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00000"/>
              </a:lnSpc>
            </a:pPr>
            <a:r>
              <a:rPr lang="en-US" sz="2400" b="1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Model development</a:t>
            </a:r>
            <a:endParaRPr lang="en-US" sz="2400" b="1" dirty="0">
              <a:solidFill>
                <a:schemeClr val="accent2"/>
              </a:solidFill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 err="1">
                <a:latin typeface="Poppins" pitchFamily="2" charset="77"/>
                <a:cs typeface="Poppins" pitchFamily="2" charset="77"/>
              </a:rPr>
              <a:t>SoundCast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 marL="1028700" lvl="1" indent="-342900">
              <a:lnSpc>
                <a:spcPct val="100000"/>
              </a:lnSpc>
              <a:spcBef>
                <a:spcPts val="0"/>
              </a:spcBef>
            </a:pPr>
            <a:r>
              <a:rPr lang="en-US">
                <a:latin typeface="Poppins" pitchFamily="2" charset="77"/>
                <a:cs typeface="Poppins" pitchFamily="2" charset="77"/>
              </a:rPr>
              <a:t>Activity-based travel model system</a:t>
            </a:r>
            <a:endParaRPr lang="en-US" dirty="0">
              <a:latin typeface="Poppins" pitchFamily="2" charset="77"/>
              <a:cs typeface="Poppins" pitchFamily="2" charset="77"/>
            </a:endParaRPr>
          </a:p>
          <a:p>
            <a:pPr marL="1028700" lvl="1" indent="-342900">
              <a:lnSpc>
                <a:spcPct val="100000"/>
              </a:lnSpc>
              <a:spcBef>
                <a:spcPts val="0"/>
              </a:spcBef>
            </a:pPr>
            <a:r>
              <a:rPr lang="en-US">
                <a:latin typeface="Poppins" pitchFamily="2" charset="77"/>
                <a:cs typeface="Poppins" pitchFamily="2" charset="77"/>
              </a:rPr>
              <a:t>Estimate activity/travel choice models</a:t>
            </a:r>
            <a:endParaRPr lang="en-US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 err="1">
                <a:latin typeface="Poppins" pitchFamily="2" charset="77"/>
                <a:cs typeface="Poppins" pitchFamily="2" charset="77"/>
              </a:rPr>
              <a:t>UrbanSim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 marL="1028700" lvl="1" indent="-342900">
              <a:lnSpc>
                <a:spcPct val="100000"/>
              </a:lnSpc>
              <a:spcBef>
                <a:spcPts val="0"/>
              </a:spcBef>
            </a:pPr>
            <a:r>
              <a:rPr lang="en-US">
                <a:latin typeface="Poppins" pitchFamily="2" charset="77"/>
                <a:cs typeface="Poppins" pitchFamily="2" charset="77"/>
              </a:rPr>
              <a:t>Parcel-based land use model system</a:t>
            </a:r>
            <a:endParaRPr lang="en-US" dirty="0">
              <a:latin typeface="Poppins" pitchFamily="2" charset="77"/>
              <a:cs typeface="Poppins" pitchFamily="2" charset="77"/>
            </a:endParaRPr>
          </a:p>
          <a:p>
            <a:pPr marL="1028700" lvl="1" indent="-342900">
              <a:lnSpc>
                <a:spcPct val="100000"/>
              </a:lnSpc>
              <a:spcBef>
                <a:spcPts val="0"/>
              </a:spcBef>
            </a:pPr>
            <a:r>
              <a:rPr lang="en-US">
                <a:latin typeface="Poppins" pitchFamily="2" charset="77"/>
                <a:cs typeface="Poppins" pitchFamily="2" charset="77"/>
              </a:rPr>
              <a:t>Estimate residential location choice model</a:t>
            </a:r>
            <a:endParaRPr lang="en-US" dirty="0"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00000"/>
              </a:lnSpc>
            </a:pPr>
            <a:endParaRPr lang="en-US" sz="2200" b="1" dirty="0">
              <a:solidFill>
                <a:schemeClr val="accent2"/>
              </a:soli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0E5A90-B0B1-C5BA-A79B-CB9367BB14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99" r="19032"/>
          <a:stretch/>
        </p:blipFill>
        <p:spPr>
          <a:xfrm>
            <a:off x="0" y="979924"/>
            <a:ext cx="3421294" cy="588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184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1C2F5B-536B-1EAD-5E51-2D3B32753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Information in the HTS data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2F64D-6766-45B0-BC9C-248FA493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C1E451D-D1D9-857D-F766-1234EBE9A1FC}"/>
              </a:ext>
            </a:extLst>
          </p:cNvPr>
          <p:cNvSpPr txBox="1">
            <a:spLocks/>
          </p:cNvSpPr>
          <p:nvPr/>
        </p:nvSpPr>
        <p:spPr>
          <a:xfrm>
            <a:off x="376237" y="1270208"/>
            <a:ext cx="10190781" cy="54570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Who</a:t>
            </a:r>
            <a:r>
              <a:rPr lang="en-US" sz="2800" dirty="0">
                <a:latin typeface="Poppins" pitchFamily="2" charset="77"/>
                <a:cs typeface="Poppins" pitchFamily="2" charset="77"/>
              </a:rPr>
              <a:t> is traveling?</a:t>
            </a:r>
            <a:endParaRPr lang="en-US" sz="2800" b="1" dirty="0">
              <a:solidFill>
                <a:schemeClr val="accent2"/>
              </a:solidFill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Where</a:t>
            </a:r>
            <a:r>
              <a:rPr lang="en-US" sz="2800" dirty="0">
                <a:latin typeface="Poppins" pitchFamily="2" charset="77"/>
                <a:cs typeface="Poppins" pitchFamily="2" charset="77"/>
              </a:rPr>
              <a:t> are they going?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When</a:t>
            </a:r>
            <a:r>
              <a:rPr lang="en-US" sz="2800" dirty="0">
                <a:latin typeface="Poppins" pitchFamily="2" charset="77"/>
                <a:cs typeface="Poppins" pitchFamily="2" charset="77"/>
              </a:rPr>
              <a:t> do they travel?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Why</a:t>
            </a:r>
            <a:r>
              <a:rPr lang="en-US" sz="2800" dirty="0">
                <a:latin typeface="Poppins" pitchFamily="2" charset="77"/>
                <a:cs typeface="Poppins" pitchFamily="2" charset="77"/>
              </a:rPr>
              <a:t> are they going?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8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How</a:t>
            </a:r>
            <a:r>
              <a:rPr lang="en-US" sz="2800" dirty="0">
                <a:latin typeface="Poppins" pitchFamily="2" charset="77"/>
                <a:cs typeface="Poppins" pitchFamily="2" charset="77"/>
              </a:rPr>
              <a:t> do they get there?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800" dirty="0"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Planning/policy questions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itchFamily="2" charset="77"/>
                <a:cs typeface="Poppins" pitchFamily="2" charset="77"/>
              </a:rPr>
              <a:t>How much do people walk?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itchFamily="2" charset="77"/>
                <a:cs typeface="Poppins" pitchFamily="2" charset="77"/>
              </a:rPr>
              <a:t>How does transit use vary by race? 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itchFamily="2" charset="77"/>
                <a:cs typeface="Poppins" pitchFamily="2" charset="77"/>
              </a:rPr>
              <a:t>What kinds of households get home deliveries?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itchFamily="2" charset="77"/>
                <a:cs typeface="Poppins" pitchFamily="2" charset="77"/>
              </a:rPr>
              <a:t>How often do workers typically telecommute?</a:t>
            </a:r>
          </a:p>
          <a:p>
            <a:pPr marL="342900" indent="-3429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Poppins" pitchFamily="2" charset="77"/>
                <a:cs typeface="Poppins" pitchFamily="2" charset="77"/>
              </a:rPr>
              <a:t>What households are displaced from their homes?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85446A-A8E6-F3BD-8462-8C5A867262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55"/>
          <a:stretch/>
        </p:blipFill>
        <p:spPr>
          <a:xfrm>
            <a:off x="7331961" y="1175618"/>
            <a:ext cx="4629714" cy="3943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922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1C2F5B-536B-1EAD-5E51-2D3B32753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478" y="233043"/>
            <a:ext cx="11059012" cy="610473"/>
          </a:xfrm>
        </p:spPr>
        <p:txBody>
          <a:bodyPr>
            <a:normAutofit fontScale="90000"/>
          </a:bodyPr>
          <a:lstStyle/>
          <a:p>
            <a:r>
              <a:rPr lang="en-US"/>
              <a:t>The 2023 HTS data – The connections are the magic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2F64D-6766-45B0-BC9C-248FA493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7</a:t>
            </a:fld>
            <a:endParaRPr lang="en-US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1AE9D8A9-869B-5868-DA1A-9EAE23C75D24}"/>
              </a:ext>
            </a:extLst>
          </p:cNvPr>
          <p:cNvSpPr txBox="1">
            <a:spLocks/>
          </p:cNvSpPr>
          <p:nvPr/>
        </p:nvSpPr>
        <p:spPr>
          <a:xfrm>
            <a:off x="439081" y="1478935"/>
            <a:ext cx="5459219" cy="4144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Directly observed demographics: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itchFamily="2" charset="77"/>
                <a:cs typeface="Poppins" pitchFamily="2" charset="77"/>
              </a:rPr>
              <a:t>Age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itchFamily="2" charset="77"/>
                <a:cs typeface="Poppins" pitchFamily="2" charset="77"/>
              </a:rPr>
              <a:t>Disability (new)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itchFamily="2" charset="77"/>
                <a:cs typeface="Poppins" pitchFamily="2" charset="77"/>
              </a:rPr>
              <a:t>Education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itchFamily="2" charset="77"/>
                <a:cs typeface="Poppins" pitchFamily="2" charset="77"/>
              </a:rPr>
              <a:t>Gender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itchFamily="2" charset="77"/>
                <a:cs typeface="Poppins" pitchFamily="2" charset="77"/>
              </a:rPr>
              <a:t>Income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itchFamily="2" charset="77"/>
                <a:cs typeface="Poppins" pitchFamily="2" charset="77"/>
              </a:rPr>
              <a:t>Race &amp; ethnicity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itchFamily="2" charset="77"/>
                <a:cs typeface="Poppins" pitchFamily="2" charset="77"/>
              </a:rPr>
              <a:t>Sexuality (new)</a:t>
            </a:r>
          </a:p>
          <a:p>
            <a:pPr>
              <a:lnSpc>
                <a:spcPct val="100000"/>
              </a:lnSpc>
            </a:pPr>
            <a:endParaRPr lang="en-US" sz="2200" b="1" dirty="0">
              <a:solidFill>
                <a:schemeClr val="accent2"/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1C284-E6DD-5461-2B96-52C625A08163}"/>
              </a:ext>
            </a:extLst>
          </p:cNvPr>
          <p:cNvSpPr txBox="1">
            <a:spLocks/>
          </p:cNvSpPr>
          <p:nvPr/>
        </p:nvSpPr>
        <p:spPr>
          <a:xfrm>
            <a:off x="6293701" y="1478935"/>
            <a:ext cx="5274548" cy="47808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400" b="1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Examples of planning topics for analysis</a:t>
            </a:r>
            <a:r>
              <a:rPr lang="en-US" sz="2400" b="1" dirty="0">
                <a:solidFill>
                  <a:schemeClr val="accent2"/>
                </a:solidFill>
                <a:latin typeface="Poppins" pitchFamily="2" charset="77"/>
                <a:cs typeface="Poppins" pitchFamily="2" charset="77"/>
              </a:rPr>
              <a:t>: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Poppins" pitchFamily="2" charset="77"/>
                <a:cs typeface="Poppins" pitchFamily="2" charset="77"/>
              </a:rPr>
              <a:t>Active travel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Poppins" pitchFamily="2" charset="77"/>
                <a:cs typeface="Poppins" pitchFamily="2" charset="77"/>
              </a:rPr>
              <a:t>Electric vehicle charging (</a:t>
            </a:r>
            <a:r>
              <a:rPr lang="en-US" sz="2400" dirty="0">
                <a:latin typeface="Poppins" pitchFamily="2" charset="77"/>
                <a:cs typeface="Poppins" pitchFamily="2" charset="77"/>
              </a:rPr>
              <a:t>new)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Poppins" pitchFamily="2" charset="77"/>
                <a:cs typeface="Poppins" pitchFamily="2" charset="77"/>
              </a:rPr>
              <a:t>Home deliveries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Poppins" pitchFamily="2" charset="77"/>
                <a:cs typeface="Poppins" pitchFamily="2" charset="77"/>
              </a:rPr>
              <a:t>Public transit use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Poppins" pitchFamily="2" charset="77"/>
                <a:cs typeface="Poppins" pitchFamily="2" charset="77"/>
              </a:rPr>
              <a:t>Residential displacement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Poppins" pitchFamily="2" charset="77"/>
                <a:cs typeface="Poppins" pitchFamily="2" charset="77"/>
              </a:rPr>
              <a:t>Shopping &amp; travel purposes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Poppins" pitchFamily="2" charset="77"/>
                <a:cs typeface="Poppins" pitchFamily="2" charset="77"/>
              </a:rPr>
              <a:t>Working at home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>
                <a:latin typeface="Poppins" pitchFamily="2" charset="77"/>
                <a:cs typeface="Poppins" pitchFamily="2" charset="77"/>
              </a:rPr>
              <a:t>Vehicle miles travel &amp; greenhouse gas emissions</a:t>
            </a:r>
            <a:endParaRPr lang="en-US" sz="2400" dirty="0">
              <a:latin typeface="Poppins" pitchFamily="2" charset="77"/>
              <a:cs typeface="Poppins" pitchFamily="2" charset="77"/>
            </a:endParaRPr>
          </a:p>
          <a:p>
            <a:pPr>
              <a:lnSpc>
                <a:spcPct val="100000"/>
              </a:lnSpc>
            </a:pPr>
            <a:endParaRPr lang="en-US" sz="2200" b="1" dirty="0">
              <a:solidFill>
                <a:schemeClr val="accent2"/>
              </a:solidFill>
              <a:latin typeface="Poppins" pitchFamily="2" charset="77"/>
              <a:cs typeface="Poppi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10180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1C2F5B-536B-1EAD-5E51-2D3B32753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2017, 2019, &amp; 2023 samples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2F64D-6766-45B0-BC9C-248FA493F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7FCD77-D7C2-B218-AD13-B7D35990E53D}"/>
              </a:ext>
            </a:extLst>
          </p:cNvPr>
          <p:cNvSpPr txBox="1"/>
          <p:nvPr/>
        </p:nvSpPr>
        <p:spPr>
          <a:xfrm>
            <a:off x="278394" y="1847846"/>
            <a:ext cx="11062267" cy="1938992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r>
              <a:rPr lang="en-US" sz="2400" u="sng" dirty="0">
                <a:latin typeface="Poppins" panose="00000500000000000000" pitchFamily="2" charset="0"/>
                <a:cs typeface="Poppins" panose="00000500000000000000" pitchFamily="2" charset="0"/>
              </a:rPr>
              <a:t>2017 sample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3,275 households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Redmond &amp; Seattle add-ons</a:t>
            </a:r>
          </a:p>
          <a:p>
            <a:endParaRPr lang="en-US" sz="2400" u="sng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400" u="sng" dirty="0">
                <a:latin typeface="Poppins" panose="00000500000000000000" pitchFamily="2" charset="0"/>
                <a:cs typeface="Poppins" panose="00000500000000000000" pitchFamily="2" charset="0"/>
              </a:rPr>
              <a:t>2019 sample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3,044 households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Seattle add-on</a:t>
            </a:r>
          </a:p>
          <a:p>
            <a:endParaRPr lang="en-US" sz="2400" u="sng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en-US" sz="2400" u="sng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400" u="sng" dirty="0">
                <a:latin typeface="Poppins" panose="00000500000000000000" pitchFamily="2" charset="0"/>
                <a:cs typeface="Poppins" panose="00000500000000000000" pitchFamily="2" charset="0"/>
              </a:rPr>
              <a:t>2023 sample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3,661 households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Bellevue &amp; Seattle add-ons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7CD50F-2317-DF4D-7347-F595579E6874}"/>
              </a:ext>
            </a:extLst>
          </p:cNvPr>
          <p:cNvSpPr txBox="1"/>
          <p:nvPr/>
        </p:nvSpPr>
        <p:spPr>
          <a:xfrm>
            <a:off x="278395" y="1430892"/>
            <a:ext cx="45817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92278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Representative samples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670D47-3120-41FE-4850-625255D02388}"/>
              </a:ext>
            </a:extLst>
          </p:cNvPr>
          <p:cNvSpPr txBox="1"/>
          <p:nvPr/>
        </p:nvSpPr>
        <p:spPr>
          <a:xfrm>
            <a:off x="278395" y="3872156"/>
            <a:ext cx="84867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92278F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Sampling &amp; stratifications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Random address sample from USPS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Targeted areas for oversampling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Low-income, no vehicles, race, renters,</a:t>
            </a:r>
            <a:b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young adults, Regional Growth Centers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Lower expected response rates</a:t>
            </a:r>
            <a:b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including rural areas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F85A7D-BEC8-DB52-F83E-139AE1F38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874" y="3429000"/>
            <a:ext cx="3994223" cy="283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05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5615F9-513B-94B3-E576-9A94383E4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Considerations when Interpreting HTS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F8F0E-F784-4E34-CA79-19D2DBC879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C0D84-7BC8-1F3B-F82D-515E87973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7A161E-7FE9-324D-B1A3-BF3F7A54C6B3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14F878-0FD2-9978-1213-B4A092EA553A}"/>
              </a:ext>
            </a:extLst>
          </p:cNvPr>
          <p:cNvSpPr txBox="1"/>
          <p:nvPr/>
        </p:nvSpPr>
        <p:spPr>
          <a:xfrm>
            <a:off x="1617797" y="1483415"/>
            <a:ext cx="8956405" cy="451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18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/>
                </a:solidFill>
              </a:rPr>
              <a:t>Weighted to match Census American Community Survey totals:</a:t>
            </a:r>
          </a:p>
          <a:p>
            <a:pPr marR="0" lvl="1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tabLst/>
              <a:defRPr/>
            </a:pPr>
            <a:r>
              <a:rPr lang="en-US" sz="2400" dirty="0">
                <a:solidFill>
                  <a:prstClr val="black"/>
                </a:solidFill>
              </a:rPr>
              <a:t>Geography, household size, gender, </a:t>
            </a:r>
            <a:r>
              <a:rPr lang="en-US" sz="2400" b="1" dirty="0">
                <a:solidFill>
                  <a:prstClr val="black"/>
                </a:solidFill>
              </a:rPr>
              <a:t>race</a:t>
            </a:r>
            <a:r>
              <a:rPr lang="en-US" sz="2400" dirty="0">
                <a:solidFill>
                  <a:prstClr val="black"/>
                </a:solidFill>
              </a:rPr>
              <a:t>, </a:t>
            </a:r>
            <a:r>
              <a:rPr lang="en-US" sz="2400" b="1" dirty="0">
                <a:solidFill>
                  <a:prstClr val="black"/>
                </a:solidFill>
              </a:rPr>
              <a:t>age</a:t>
            </a:r>
            <a:r>
              <a:rPr lang="en-US" sz="2400" dirty="0">
                <a:solidFill>
                  <a:prstClr val="black"/>
                </a:solidFill>
              </a:rPr>
              <a:t>, </a:t>
            </a:r>
            <a:r>
              <a:rPr lang="en-US" sz="2400" b="1" dirty="0">
                <a:solidFill>
                  <a:prstClr val="black"/>
                </a:solidFill>
              </a:rPr>
              <a:t>income, </a:t>
            </a:r>
            <a:r>
              <a:rPr lang="en-US" sz="2400" dirty="0">
                <a:solidFill>
                  <a:prstClr val="black"/>
                </a:solidFill>
              </a:rPr>
              <a:t>education, worker status, </a:t>
            </a:r>
            <a:r>
              <a:rPr lang="en-US" sz="2400" b="1" dirty="0">
                <a:solidFill>
                  <a:prstClr val="black"/>
                </a:solidFill>
              </a:rPr>
              <a:t>vehicle ownership </a:t>
            </a:r>
          </a:p>
          <a:p>
            <a:pPr marR="0" lvl="1" indent="-457200" fontAlgn="auto">
              <a:lnSpc>
                <a:spcPct val="100000"/>
              </a:lnSpc>
              <a:spcBef>
                <a:spcPts val="18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b="1" dirty="0">
                <a:solidFill>
                  <a:schemeClr val="accent2"/>
                </a:solidFill>
              </a:rPr>
              <a:t>Specific to weekday travel</a:t>
            </a:r>
          </a:p>
          <a:p>
            <a:pPr marL="457200" indent="-457200">
              <a:spcBef>
                <a:spcPts val="18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accent2"/>
                </a:solidFill>
              </a:rPr>
              <a:t>Adult travel focus</a:t>
            </a:r>
          </a:p>
          <a:p>
            <a:pPr marL="914400" lvl="1" indent="-457200">
              <a:spcAft>
                <a:spcPts val="600"/>
              </a:spcAft>
              <a:buFont typeface="Poppins" panose="00000500000000000000" pitchFamily="2" charset="0"/>
              <a:buChar char="−"/>
              <a:defRPr/>
            </a:pPr>
            <a:r>
              <a:rPr lang="en-US" sz="2400" dirty="0">
                <a:solidFill>
                  <a:prstClr val="black"/>
                </a:solidFill>
              </a:rPr>
              <a:t>Only adults answer the survey</a:t>
            </a:r>
          </a:p>
          <a:p>
            <a:pPr marL="914400" lvl="1" indent="-457200">
              <a:spcAft>
                <a:spcPts val="600"/>
              </a:spcAft>
              <a:buFont typeface="Poppins" panose="00000500000000000000" pitchFamily="2" charset="0"/>
              <a:buChar char="−"/>
              <a:defRPr/>
            </a:pPr>
            <a:r>
              <a:rPr lang="en-US" sz="2400" dirty="0">
                <a:solidFill>
                  <a:prstClr val="black"/>
                </a:solidFill>
              </a:rPr>
              <a:t>Joint travel is included, not travel by children alone</a:t>
            </a:r>
          </a:p>
        </p:txBody>
      </p:sp>
    </p:spTree>
    <p:extLst>
      <p:ext uri="{BB962C8B-B14F-4D97-AF65-F5344CB8AC3E}">
        <p14:creationId xmlns:p14="http://schemas.microsoft.com/office/powerpoint/2010/main" val="1861493056"/>
      </p:ext>
    </p:extLst>
  </p:cSld>
  <p:clrMapOvr>
    <a:masterClrMapping/>
  </p:clrMapOvr>
</p:sld>
</file>

<file path=ppt/theme/theme1.xml><?xml version="1.0" encoding="utf-8"?>
<a:theme xmlns:a="http://schemas.openxmlformats.org/drawingml/2006/main" name="PSRC Theme Updated">
  <a:themeElements>
    <a:clrScheme name="PSRC Colors">
      <a:dk1>
        <a:sysClr val="windowText" lastClr="000000"/>
      </a:dk1>
      <a:lt1>
        <a:sysClr val="window" lastClr="FFFFFF"/>
      </a:lt1>
      <a:dk2>
        <a:srgbClr val="C0C0C0"/>
      </a:dk2>
      <a:lt2>
        <a:srgbClr val="FFFFFF"/>
      </a:lt2>
      <a:accent1>
        <a:srgbClr val="F15A29"/>
      </a:accent1>
      <a:accent2>
        <a:srgbClr val="91268F"/>
      </a:accent2>
      <a:accent3>
        <a:srgbClr val="8DC63F"/>
      </a:accent3>
      <a:accent4>
        <a:srgbClr val="00A7A0"/>
      </a:accent4>
      <a:accent5>
        <a:srgbClr val="595959"/>
      </a:accent5>
      <a:accent6>
        <a:srgbClr val="3F6618"/>
      </a:accent6>
      <a:hlink>
        <a:srgbClr val="00726D"/>
      </a:hlink>
      <a:folHlink>
        <a:srgbClr val="630460"/>
      </a:folHlink>
    </a:clrScheme>
    <a:fontScheme name="PSRC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SRC Theme Updated" id="{C2F34D08-9AD4-4501-940E-74CB19D0C645}" vid="{92EB98A7-AC57-44E0-A03E-A033EA44E3E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PSRC Theme Updated</Template>
  <TotalTime>22113</TotalTime>
  <Words>2696</Words>
  <Application>Microsoft Office PowerPoint</Application>
  <PresentationFormat>Widescreen</PresentationFormat>
  <Paragraphs>504</Paragraphs>
  <Slides>33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Aptos</vt:lpstr>
      <vt:lpstr>Arial</vt:lpstr>
      <vt:lpstr>Bierstadt</vt:lpstr>
      <vt:lpstr>Poppins</vt:lpstr>
      <vt:lpstr>Poppins Medium</vt:lpstr>
      <vt:lpstr>Poppins SemiBold</vt:lpstr>
      <vt:lpstr>Pragmatica Cond Bold</vt:lpstr>
      <vt:lpstr>PSRC Theme Updated</vt:lpstr>
      <vt:lpstr>Puget Sound Regional  Household Travel Survey Program</vt:lpstr>
      <vt:lpstr>Overview</vt:lpstr>
      <vt:lpstr>Puget Sound Regional Travel Studies</vt:lpstr>
      <vt:lpstr>Multi-year HTS Program</vt:lpstr>
      <vt:lpstr>Uses of HTS data</vt:lpstr>
      <vt:lpstr>Information in the HTS data</vt:lpstr>
      <vt:lpstr>The 2023 HTS data – The connections are the magic</vt:lpstr>
      <vt:lpstr>2017, 2019, &amp; 2023 samples</vt:lpstr>
      <vt:lpstr>Considerations when Interpreting HTS</vt:lpstr>
      <vt:lpstr>Priority Populations in the 2023 Survey</vt:lpstr>
      <vt:lpstr>Census ACS Disability Questions</vt:lpstr>
      <vt:lpstr>HTS Disability question</vt:lpstr>
      <vt:lpstr>PowerPoint Presentation</vt:lpstr>
      <vt:lpstr>Trip Shares</vt:lpstr>
      <vt:lpstr>Trip Shares</vt:lpstr>
      <vt:lpstr>Trip Shares - Grocery</vt:lpstr>
      <vt:lpstr>Trip Shares - Medical</vt:lpstr>
      <vt:lpstr>Workforce </vt:lpstr>
      <vt:lpstr>Trip Shares – Work</vt:lpstr>
      <vt:lpstr>Travel Mode - Age</vt:lpstr>
      <vt:lpstr>Travel Mode - Disability Status</vt:lpstr>
      <vt:lpstr>Travel Mode – Race &amp; Ethnicity</vt:lpstr>
      <vt:lpstr>Travel Mode - Income</vt:lpstr>
      <vt:lpstr>Travel Mode - Vehicle Ownership</vt:lpstr>
      <vt:lpstr>2023 HTS presentation schedule</vt:lpstr>
      <vt:lpstr>2025 HTS Timeline</vt:lpstr>
      <vt:lpstr>PowerPoint Presentation</vt:lpstr>
      <vt:lpstr>Priority Populations are Interrelated</vt:lpstr>
      <vt:lpstr>Regional Trip Count Trend</vt:lpstr>
      <vt:lpstr>Trip Purpose by Race - 2023 </vt:lpstr>
      <vt:lpstr>2023 Trip Purpose by Age</vt:lpstr>
      <vt:lpstr>2023 Trip Purpose by Income</vt:lpstr>
      <vt:lpstr>2023 Trip Purpose by Disability Status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PSRC Theme and Template</dc:title>
  <dc:creator>Allie Perez</dc:creator>
  <cp:lastModifiedBy>Michael Jensen</cp:lastModifiedBy>
  <cp:revision>112</cp:revision>
  <dcterms:created xsi:type="dcterms:W3CDTF">2024-01-22T20:39:11Z</dcterms:created>
  <dcterms:modified xsi:type="dcterms:W3CDTF">2024-12-12T16:38:52Z</dcterms:modified>
</cp:coreProperties>
</file>

<file path=docProps/thumbnail.jpeg>
</file>